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62" r:id="rId4"/>
    <p:sldId id="260" r:id="rId5"/>
    <p:sldId id="257" r:id="rId6"/>
    <p:sldId id="279" r:id="rId7"/>
    <p:sldId id="281" r:id="rId8"/>
    <p:sldId id="266" r:id="rId9"/>
    <p:sldId id="267" r:id="rId10"/>
    <p:sldId id="284" r:id="rId11"/>
    <p:sldId id="294" r:id="rId12"/>
    <p:sldId id="283" r:id="rId13"/>
    <p:sldId id="259" r:id="rId14"/>
    <p:sldId id="261" r:id="rId15"/>
    <p:sldId id="269" r:id="rId16"/>
    <p:sldId id="268" r:id="rId17"/>
    <p:sldId id="270" r:id="rId18"/>
    <p:sldId id="271" r:id="rId19"/>
    <p:sldId id="282" r:id="rId20"/>
    <p:sldId id="272" r:id="rId21"/>
    <p:sldId id="290" r:id="rId22"/>
    <p:sldId id="273" r:id="rId23"/>
    <p:sldId id="292" r:id="rId24"/>
    <p:sldId id="275" r:id="rId25"/>
    <p:sldId id="291" r:id="rId26"/>
    <p:sldId id="274" r:id="rId27"/>
    <p:sldId id="293" r:id="rId28"/>
    <p:sldId id="286" r:id="rId29"/>
    <p:sldId id="287" r:id="rId30"/>
    <p:sldId id="288" r:id="rId31"/>
    <p:sldId id="280" r:id="rId32"/>
    <p:sldId id="285" r:id="rId33"/>
    <p:sldId id="289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3C5E"/>
    <a:srgbClr val="5B6265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96" autoAdjust="0"/>
    <p:restoredTop sz="94660"/>
  </p:normalViewPr>
  <p:slideViewPr>
    <p:cSldViewPr snapToGrid="0">
      <p:cViewPr varScale="1">
        <p:scale>
          <a:sx n="81" d="100"/>
          <a:sy n="81" d="100"/>
        </p:scale>
        <p:origin x="117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8FDE3-DBE2-405E-AD05-21F856ED48DF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B2AD5-FAE3-42E6-8BBA-17B9FD3E0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570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8FDE3-DBE2-405E-AD05-21F856ED48DF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B2AD5-FAE3-42E6-8BBA-17B9FD3E0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432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8FDE3-DBE2-405E-AD05-21F856ED48DF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B2AD5-FAE3-42E6-8BBA-17B9FD3E0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545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8FDE3-DBE2-405E-AD05-21F856ED48DF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B2AD5-FAE3-42E6-8BBA-17B9FD3E0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8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8FDE3-DBE2-405E-AD05-21F856ED48DF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B2AD5-FAE3-42E6-8BBA-17B9FD3E0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828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8FDE3-DBE2-405E-AD05-21F856ED48DF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B2AD5-FAE3-42E6-8BBA-17B9FD3E0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434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8FDE3-DBE2-405E-AD05-21F856ED48DF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B2AD5-FAE3-42E6-8BBA-17B9FD3E0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279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8FDE3-DBE2-405E-AD05-21F856ED48DF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B2AD5-FAE3-42E6-8BBA-17B9FD3E0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18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8FDE3-DBE2-405E-AD05-21F856ED48DF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B2AD5-FAE3-42E6-8BBA-17B9FD3E0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07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8FDE3-DBE2-405E-AD05-21F856ED48DF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B2AD5-FAE3-42E6-8BBA-17B9FD3E0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562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8FDE3-DBE2-405E-AD05-21F856ED48DF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B2AD5-FAE3-42E6-8BBA-17B9FD3E0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773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8FDE3-DBE2-405E-AD05-21F856ED48DF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AB2AD5-FAE3-42E6-8BBA-17B9FD3E0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385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emf"/><Relationship Id="rId18" Type="http://schemas.openxmlformats.org/officeDocument/2006/relationships/image" Target="../media/image41.png"/><Relationship Id="rId3" Type="http://schemas.openxmlformats.org/officeDocument/2006/relationships/image" Target="../media/image23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image" Target="../media/image27.emf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emf"/><Relationship Id="rId4" Type="http://schemas.openxmlformats.org/officeDocument/2006/relationships/image" Target="../media/image26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5183744" y="301204"/>
            <a:ext cx="7004752" cy="634313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403654" y="1085172"/>
            <a:ext cx="7069306" cy="2387600"/>
          </a:xfrm>
        </p:spPr>
        <p:txBody>
          <a:bodyPr>
            <a:normAutofit/>
          </a:bodyPr>
          <a:lstStyle/>
          <a:p>
            <a:pPr algn="l"/>
            <a:r>
              <a:rPr lang="hu-HU" sz="1330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gravers MT" panose="02090707080505020304" pitchFamily="18" charset="0"/>
              </a:rPr>
              <a:t>GEO</a:t>
            </a:r>
            <a:endParaRPr lang="en-US" sz="1330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ngravers MT" panose="02090707080505020304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/>
          <a:srcRect l="22924" t="9068" r="64580" b="81300"/>
          <a:stretch/>
        </p:blipFill>
        <p:spPr>
          <a:xfrm>
            <a:off x="191902" y="163535"/>
            <a:ext cx="1518799" cy="65850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/>
          <a:srcRect l="24414" t="24176" r="27825" b="65720"/>
          <a:stretch/>
        </p:blipFill>
        <p:spPr>
          <a:xfrm>
            <a:off x="573880" y="3787492"/>
            <a:ext cx="9420218" cy="1120958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5"/>
          <a:srcRect l="22720" t="8956" r="56963" b="83778"/>
          <a:stretch/>
        </p:blipFill>
        <p:spPr>
          <a:xfrm>
            <a:off x="1959839" y="180122"/>
            <a:ext cx="3223905" cy="648533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6"/>
          <a:srcRect l="20099" t="9330" r="70644" b="85737"/>
          <a:stretch/>
        </p:blipFill>
        <p:spPr>
          <a:xfrm>
            <a:off x="5201493" y="69867"/>
            <a:ext cx="2532054" cy="758788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7"/>
          <a:srcRect l="21438" t="9509" r="55492" b="77441"/>
          <a:stretch/>
        </p:blipFill>
        <p:spPr>
          <a:xfrm>
            <a:off x="7832259" y="39441"/>
            <a:ext cx="2400816" cy="763896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8"/>
          <a:srcRect l="11893" t="42895" r="71869" b="52325"/>
          <a:stretch/>
        </p:blipFill>
        <p:spPr>
          <a:xfrm>
            <a:off x="172113" y="5909619"/>
            <a:ext cx="4955979" cy="820562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9"/>
          <a:srcRect l="22647" t="8452" r="66976" b="82033"/>
          <a:stretch/>
        </p:blipFill>
        <p:spPr>
          <a:xfrm>
            <a:off x="5300205" y="5924180"/>
            <a:ext cx="1562658" cy="80600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573880" y="3136325"/>
            <a:ext cx="483914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/>
              <a:t>Számlálókörzeti felbontású elérhetőségi adatbázis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2732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580" y="5462574"/>
            <a:ext cx="3381762" cy="1081823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/>
          <a:srcRect t="15414"/>
          <a:stretch/>
        </p:blipFill>
        <p:spPr>
          <a:xfrm>
            <a:off x="7949513" y="5654546"/>
            <a:ext cx="3179806" cy="1221560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4145388" y="104653"/>
            <a:ext cx="40012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/>
              <a:t>Ingázási költségek</a:t>
            </a:r>
          </a:p>
          <a:p>
            <a:pPr algn="ctr"/>
            <a:r>
              <a:rPr lang="hu-HU" sz="1400"/>
              <a:t>Az adott távolságra, átlagosan (Ft/hó)</a:t>
            </a:r>
            <a:endParaRPr lang="en-US" sz="140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055" y="1264678"/>
            <a:ext cx="5903977" cy="432000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6032" y="1264678"/>
            <a:ext cx="5903977" cy="432000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52088" y="5494638"/>
            <a:ext cx="677231" cy="101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98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l="5534" t="13203" b="13118"/>
          <a:stretch/>
        </p:blipFill>
        <p:spPr>
          <a:xfrm>
            <a:off x="197707" y="1622853"/>
            <a:ext cx="7491539" cy="4275439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5413" b="15021"/>
          <a:stretch/>
        </p:blipFill>
        <p:spPr>
          <a:xfrm>
            <a:off x="4999184" y="4540959"/>
            <a:ext cx="2150076" cy="679312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35723" y="4423517"/>
            <a:ext cx="474400" cy="71289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707313" y="4423518"/>
            <a:ext cx="504635" cy="712897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37655" y="4470286"/>
            <a:ext cx="698045" cy="69804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3"/>
          <a:srcRect t="15414" r="10068" b="19903"/>
          <a:stretch/>
        </p:blipFill>
        <p:spPr>
          <a:xfrm>
            <a:off x="4821799" y="2045103"/>
            <a:ext cx="1933602" cy="631625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73592" y="1937712"/>
            <a:ext cx="469827" cy="706025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7"/>
          <a:srcRect b="24453"/>
          <a:stretch/>
        </p:blipFill>
        <p:spPr>
          <a:xfrm>
            <a:off x="7160076" y="3604244"/>
            <a:ext cx="2152075" cy="621768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9059145" y="3566105"/>
            <a:ext cx="698045" cy="698045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06139" y="3516756"/>
            <a:ext cx="506012" cy="713294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9"/>
          <a:srcRect b="5330"/>
          <a:stretch/>
        </p:blipFill>
        <p:spPr>
          <a:xfrm>
            <a:off x="6383386" y="2994803"/>
            <a:ext cx="1881897" cy="571388"/>
          </a:xfrm>
          <a:prstGeom prst="rect">
            <a:avLst/>
          </a:prstGeom>
        </p:spPr>
      </p:pic>
      <p:sp>
        <p:nvSpPr>
          <p:cNvPr id="15" name="Szövegdoboz 14"/>
          <p:cNvSpPr txBox="1"/>
          <p:nvPr/>
        </p:nvSpPr>
        <p:spPr>
          <a:xfrm>
            <a:off x="871952" y="1009829"/>
            <a:ext cx="2210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/>
              <a:t>0-8 osztályt végzettek</a:t>
            </a:r>
            <a:endParaRPr lang="en-US"/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 rotWithShape="1">
          <a:blip r:embed="rId10"/>
          <a:srcRect b="12626"/>
          <a:stretch/>
        </p:blipFill>
        <p:spPr>
          <a:xfrm>
            <a:off x="7761297" y="296476"/>
            <a:ext cx="3293739" cy="2105783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43664" y="577977"/>
            <a:ext cx="964551" cy="292364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09181" y="1352785"/>
            <a:ext cx="411767" cy="417002"/>
          </a:xfrm>
          <a:prstGeom prst="rect">
            <a:avLst/>
          </a:prstGeom>
        </p:spPr>
      </p:pic>
      <p:pic>
        <p:nvPicPr>
          <p:cNvPr id="19" name="Kép 18"/>
          <p:cNvPicPr>
            <a:picLocks noChangeAspect="1"/>
          </p:cNvPicPr>
          <p:nvPr/>
        </p:nvPicPr>
        <p:blipFill rotWithShape="1">
          <a:blip r:embed="rId13"/>
          <a:srcRect b="13459"/>
          <a:stretch/>
        </p:blipFill>
        <p:spPr>
          <a:xfrm>
            <a:off x="8085069" y="4704611"/>
            <a:ext cx="2946630" cy="1865896"/>
          </a:xfrm>
          <a:prstGeom prst="rect">
            <a:avLst/>
          </a:prstGeom>
        </p:spPr>
      </p:pic>
      <p:pic>
        <p:nvPicPr>
          <p:cNvPr id="20" name="Kép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945896" y="5408045"/>
            <a:ext cx="963251" cy="292633"/>
          </a:xfrm>
          <a:prstGeom prst="rect">
            <a:avLst/>
          </a:prstGeom>
        </p:spPr>
      </p:pic>
      <p:pic>
        <p:nvPicPr>
          <p:cNvPr id="21" name="Kép 2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10958293" y="4540959"/>
            <a:ext cx="469228" cy="46922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4" name="Kép 2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017261" y="2618516"/>
            <a:ext cx="891886" cy="1283776"/>
          </a:xfrm>
          <a:prstGeom prst="rect">
            <a:avLst/>
          </a:prstGeom>
        </p:spPr>
      </p:pic>
      <p:pic>
        <p:nvPicPr>
          <p:cNvPr id="23" name="Kép 2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356453" y="2964326"/>
            <a:ext cx="895536" cy="891556"/>
          </a:xfrm>
          <a:prstGeom prst="rect">
            <a:avLst/>
          </a:prstGeom>
        </p:spPr>
      </p:pic>
      <p:pic>
        <p:nvPicPr>
          <p:cNvPr id="25" name="Kép 24"/>
          <p:cNvPicPr>
            <a:picLocks noChangeAspect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299" t="8713" r="9905" b="8181"/>
          <a:stretch/>
        </p:blipFill>
        <p:spPr>
          <a:xfrm flipH="1">
            <a:off x="9888188" y="3417648"/>
            <a:ext cx="688776" cy="708454"/>
          </a:xfrm>
          <a:prstGeom prst="rect">
            <a:avLst/>
          </a:prstGeom>
        </p:spPr>
      </p:pic>
      <p:sp>
        <p:nvSpPr>
          <p:cNvPr id="27" name="Szövegdoboz 26"/>
          <p:cNvSpPr txBox="1"/>
          <p:nvPr/>
        </p:nvSpPr>
        <p:spPr>
          <a:xfrm>
            <a:off x="806049" y="304472"/>
            <a:ext cx="52681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800"/>
              <a:t>Havi ingázási költség</a:t>
            </a:r>
            <a:endParaRPr lang="en-US" sz="4800"/>
          </a:p>
        </p:txBody>
      </p:sp>
    </p:spTree>
    <p:extLst>
      <p:ext uri="{BB962C8B-B14F-4D97-AF65-F5344CB8AC3E}">
        <p14:creationId xmlns:p14="http://schemas.microsoft.com/office/powerpoint/2010/main" val="8064830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006" y="148281"/>
            <a:ext cx="8866294" cy="6487557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692738" y="4917989"/>
            <a:ext cx="5597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>
                <a:solidFill>
                  <a:srgbClr val="C00000"/>
                </a:solidFill>
              </a:rPr>
              <a:t>Egyes közeli körzetekbe autóval ingázni még egyedül is olcsóbb**</a:t>
            </a:r>
            <a:endParaRPr lang="en-US" sz="1600">
              <a:solidFill>
                <a:srgbClr val="C00000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6399859" y="3392059"/>
            <a:ext cx="23819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>
                <a:solidFill>
                  <a:srgbClr val="C00000"/>
                </a:solidFill>
              </a:rPr>
              <a:t>Ide olcsóbb autózni</a:t>
            </a:r>
          </a:p>
          <a:p>
            <a:r>
              <a:rPr lang="hu-HU" sz="1600">
                <a:solidFill>
                  <a:srgbClr val="C00000"/>
                </a:solidFill>
              </a:rPr>
              <a:t>ha ketten ülnek a kocsiban</a:t>
            </a:r>
            <a:endParaRPr lang="en-US" sz="1600">
              <a:solidFill>
                <a:srgbClr val="C00000"/>
              </a:solidFill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3136438" y="1670676"/>
            <a:ext cx="57265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hu-HU" sz="1600">
                <a:solidFill>
                  <a:srgbClr val="C00000"/>
                </a:solidFill>
              </a:rPr>
              <a:t>Mindenhová olcsóbb autóval ingázni, ha hárman ülnek a kocsiban*</a:t>
            </a:r>
            <a:endParaRPr lang="en-US" sz="1600">
              <a:solidFill>
                <a:srgbClr val="C00000"/>
              </a:solidFill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9242854" y="1209302"/>
            <a:ext cx="275987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/>
              <a:t>Az ábra a 0-8 osztályt végzettekre vonatkozik</a:t>
            </a:r>
          </a:p>
          <a:p>
            <a:endParaRPr lang="hu-HU"/>
          </a:p>
          <a:p>
            <a:r>
              <a:rPr lang="hu-HU"/>
              <a:t>*) Az autós ingázás költsége sehol sem éri el a tömegközlekedéssel történő ingázás költségének háromszorosát</a:t>
            </a:r>
          </a:p>
          <a:p>
            <a:endParaRPr lang="hu-HU"/>
          </a:p>
          <a:p>
            <a:r>
              <a:rPr lang="hu-HU"/>
              <a:t>**) Olyan körzetekről van szó, ahová busszal csak lassan, átszállásokkal és várakozásokkal lehet eljutni. Magas az időköltség, autózni olcsóbb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803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524" y="897664"/>
            <a:ext cx="7824898" cy="5725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zövegdoboz 2"/>
          <p:cNvSpPr txBox="1"/>
          <p:nvPr/>
        </p:nvSpPr>
        <p:spPr>
          <a:xfrm>
            <a:off x="593124" y="370702"/>
            <a:ext cx="3584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>
                <a:latin typeface="Engravers MT" panose="02090707080505020304" pitchFamily="18" charset="0"/>
              </a:rPr>
              <a:t>Mennyiért éri meg?</a:t>
            </a:r>
            <a:endParaRPr lang="en-US">
              <a:latin typeface="Engravers MT" panose="02090707080505020304" pitchFamily="18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7035113" y="3361038"/>
            <a:ext cx="6158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/>
              <a:t>átlagbér</a:t>
            </a:r>
            <a:endParaRPr lang="en-US" sz="1000"/>
          </a:p>
        </p:txBody>
      </p:sp>
      <p:sp>
        <p:nvSpPr>
          <p:cNvPr id="5" name="Szövegdoboz 4"/>
          <p:cNvSpPr txBox="1"/>
          <p:nvPr/>
        </p:nvSpPr>
        <p:spPr>
          <a:xfrm>
            <a:off x="7035113" y="3760442"/>
            <a:ext cx="7809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/>
              <a:t>minimálbér</a:t>
            </a:r>
            <a:endParaRPr lang="en-US" sz="1000"/>
          </a:p>
        </p:txBody>
      </p:sp>
      <p:sp>
        <p:nvSpPr>
          <p:cNvPr id="7" name="Szövegdoboz 6"/>
          <p:cNvSpPr txBox="1"/>
          <p:nvPr/>
        </p:nvSpPr>
        <p:spPr>
          <a:xfrm>
            <a:off x="8501449" y="791103"/>
            <a:ext cx="359169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/>
              <a:t>Az ábra azt mutatja, </a:t>
            </a:r>
            <a:r>
              <a:rPr lang="hu-HU" b="1"/>
              <a:t>mekkora bérért </a:t>
            </a:r>
            <a:r>
              <a:rPr lang="hu-HU"/>
              <a:t>érdemes fontolóra venni az ingázást a 20,40,…,80 km távolságban lévő körzetekbe, tömegközlekedéssel, Szirák 003-as körzetéből kiindulva.</a:t>
            </a:r>
          </a:p>
          <a:p>
            <a:r>
              <a:rPr lang="hu-HU" sz="1200"/>
              <a:t>A szóródás abból adódik, hogy ugyanolyan távolságban több számlálókörzet található, melyek eltérő költségek árán közelíthetők meg.</a:t>
            </a:r>
          </a:p>
          <a:p>
            <a:endParaRPr lang="hu-HU"/>
          </a:p>
          <a:p>
            <a:r>
              <a:rPr lang="hu-HU"/>
              <a:t>A közlekedési költséggel csökkentett minimálbér nagyjából </a:t>
            </a:r>
            <a:r>
              <a:rPr lang="hu-HU" b="1"/>
              <a:t>30 km</a:t>
            </a:r>
            <a:r>
              <a:rPr lang="hu-HU"/>
              <a:t>-ig, és az átlagbér is legfeljebb </a:t>
            </a:r>
            <a:r>
              <a:rPr lang="hu-HU" b="1"/>
              <a:t>40 km</a:t>
            </a:r>
            <a:r>
              <a:rPr lang="hu-HU"/>
              <a:t>-ig biztosít többletet a segélyből és közmunkából megszerezhető jövedelemhez képest.</a:t>
            </a:r>
          </a:p>
          <a:p>
            <a:endParaRPr lang="hu-HU"/>
          </a:p>
          <a:p>
            <a:r>
              <a:rPr lang="hu-HU"/>
              <a:t>A helyzet valójában ennél rosszabb, mert itt (még) nem vettük figyelembe, hogy a munkanélküliek inkább tudnak fekete munkát végezni, mint a foglalkoztatottak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0207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291" y="889687"/>
            <a:ext cx="7819267" cy="5721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447" y="229896"/>
            <a:ext cx="3664014" cy="499915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6960973" y="3750405"/>
            <a:ext cx="6158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/>
              <a:t>átlagbér</a:t>
            </a:r>
            <a:endParaRPr lang="en-US" sz="1000"/>
          </a:p>
        </p:txBody>
      </p:sp>
      <p:sp>
        <p:nvSpPr>
          <p:cNvPr id="5" name="Szövegdoboz 4"/>
          <p:cNvSpPr txBox="1"/>
          <p:nvPr/>
        </p:nvSpPr>
        <p:spPr>
          <a:xfrm>
            <a:off x="6960973" y="4096755"/>
            <a:ext cx="7809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/>
              <a:t>minimálbér</a:t>
            </a:r>
            <a:endParaRPr lang="en-US" sz="1000"/>
          </a:p>
        </p:txBody>
      </p:sp>
      <p:sp>
        <p:nvSpPr>
          <p:cNvPr id="6" name="Szövegdoboz 5"/>
          <p:cNvSpPr txBox="1"/>
          <p:nvPr/>
        </p:nvSpPr>
        <p:spPr>
          <a:xfrm>
            <a:off x="8402595" y="1828800"/>
            <a:ext cx="359169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/>
              <a:t>Autózni drága. </a:t>
            </a:r>
          </a:p>
          <a:p>
            <a:endParaRPr lang="hu-HU"/>
          </a:p>
          <a:p>
            <a:r>
              <a:rPr lang="hu-HU"/>
              <a:t>A közlekedési költséggel csökkentett minimálbér nagyjából </a:t>
            </a:r>
            <a:r>
              <a:rPr lang="hu-HU" b="1"/>
              <a:t>17 km</a:t>
            </a:r>
            <a:r>
              <a:rPr lang="hu-HU"/>
              <a:t>-ig, és az átlagbér is legfeljebb </a:t>
            </a:r>
            <a:r>
              <a:rPr lang="hu-HU" b="1"/>
              <a:t>20 km</a:t>
            </a:r>
            <a:r>
              <a:rPr lang="hu-HU"/>
              <a:t>-ig biztosít többletet a segélyből és közmunkából megszerezhető jövedelemhez képest.</a:t>
            </a:r>
          </a:p>
          <a:p>
            <a:endParaRPr lang="hu-HU"/>
          </a:p>
          <a:p>
            <a:r>
              <a:rPr lang="hu-HU"/>
              <a:t>Az autós ingázásban lényegében csak a távolság számít. Az azonos távolságban lévő körzetek majdnem azonos idő alatt érhetők el.</a:t>
            </a:r>
          </a:p>
        </p:txBody>
      </p:sp>
    </p:spTree>
    <p:extLst>
      <p:ext uri="{BB962C8B-B14F-4D97-AF65-F5344CB8AC3E}">
        <p14:creationId xmlns:p14="http://schemas.microsoft.com/office/powerpoint/2010/main" val="5865285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159" y="740034"/>
            <a:ext cx="7651483" cy="5598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zövegdoboz 2"/>
          <p:cNvSpPr txBox="1"/>
          <p:nvPr/>
        </p:nvSpPr>
        <p:spPr>
          <a:xfrm>
            <a:off x="593124" y="370702"/>
            <a:ext cx="3584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>
                <a:latin typeface="Engravers MT" panose="02090707080505020304" pitchFamily="18" charset="0"/>
              </a:rPr>
              <a:t>Mennyiért éri meg?</a:t>
            </a:r>
            <a:endParaRPr lang="en-US">
              <a:latin typeface="Engravers MT" panose="02090707080505020304" pitchFamily="18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7035113" y="2685535"/>
            <a:ext cx="6158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/>
              <a:t>átlagbér</a:t>
            </a:r>
            <a:endParaRPr lang="en-US" sz="1000"/>
          </a:p>
        </p:txBody>
      </p:sp>
      <p:sp>
        <p:nvSpPr>
          <p:cNvPr id="5" name="Szövegdoboz 4"/>
          <p:cNvSpPr txBox="1"/>
          <p:nvPr/>
        </p:nvSpPr>
        <p:spPr>
          <a:xfrm>
            <a:off x="6354478" y="3293147"/>
            <a:ext cx="13612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/>
              <a:t>garantált bérminimum</a:t>
            </a:r>
            <a:endParaRPr lang="en-US" sz="1000"/>
          </a:p>
        </p:txBody>
      </p:sp>
      <p:sp>
        <p:nvSpPr>
          <p:cNvPr id="7" name="Szövegdoboz 6"/>
          <p:cNvSpPr txBox="1"/>
          <p:nvPr/>
        </p:nvSpPr>
        <p:spPr>
          <a:xfrm>
            <a:off x="8270790" y="1598140"/>
            <a:ext cx="3591698" cy="4131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/>
              <a:t>A szakmunkások messzebb jutnak.</a:t>
            </a:r>
          </a:p>
          <a:p>
            <a:endParaRPr lang="hu-HU"/>
          </a:p>
          <a:p>
            <a:r>
              <a:rPr lang="hu-HU"/>
              <a:t>A közlekedési költséggel csökkentett garantált bérminimum nagyjából </a:t>
            </a:r>
            <a:r>
              <a:rPr lang="hu-HU" b="1"/>
              <a:t>30 km</a:t>
            </a:r>
            <a:r>
              <a:rPr lang="hu-HU"/>
              <a:t>-ig, az átlagbér azonban már </a:t>
            </a:r>
            <a:r>
              <a:rPr lang="hu-HU" b="1"/>
              <a:t>50 km</a:t>
            </a:r>
            <a:r>
              <a:rPr lang="hu-HU"/>
              <a:t>-ig biztosít többletet a segélyből és közmunkából megszerezhető jövedelemhez képest.</a:t>
            </a:r>
          </a:p>
          <a:p>
            <a:endParaRPr lang="hu-HU"/>
          </a:p>
          <a:p>
            <a:pPr lvl="0"/>
            <a:r>
              <a:rPr lang="hu-HU">
                <a:solidFill>
                  <a:prstClr val="black"/>
                </a:solidFill>
              </a:rPr>
              <a:t>De 130 ezres nettóért</a:t>
            </a:r>
            <a:r>
              <a:rPr lang="hu-HU" baseline="30000">
                <a:solidFill>
                  <a:prstClr val="black"/>
                </a:solidFill>
              </a:rPr>
              <a:t>*</a:t>
            </a:r>
            <a:r>
              <a:rPr lang="hu-HU">
                <a:solidFill>
                  <a:prstClr val="black"/>
                </a:solidFill>
              </a:rPr>
              <a:t> már akár 80 km-re is érdemes eljárniuk.</a:t>
            </a:r>
          </a:p>
          <a:p>
            <a:pPr lvl="0"/>
            <a:r>
              <a:rPr lang="hu-HU" sz="1050">
                <a:solidFill>
                  <a:prstClr val="black"/>
                </a:solidFill>
              </a:rPr>
              <a:t>*) Ennyit keresett a legjobban fizetett egyötödük 2011-ben </a:t>
            </a:r>
          </a:p>
          <a:p>
            <a:pPr lvl="0"/>
            <a:endParaRPr lang="hu-HU">
              <a:solidFill>
                <a:prstClr val="black"/>
              </a:solidFill>
            </a:endParaRPr>
          </a:p>
          <a:p>
            <a:endParaRPr lang="hu-HU"/>
          </a:p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196530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447" y="1165865"/>
            <a:ext cx="7064381" cy="5169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447" y="229896"/>
            <a:ext cx="3664014" cy="499915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6441989" y="3504183"/>
            <a:ext cx="6158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/>
              <a:t>átlagbér</a:t>
            </a:r>
            <a:endParaRPr lang="en-US" sz="1000"/>
          </a:p>
        </p:txBody>
      </p:sp>
      <p:sp>
        <p:nvSpPr>
          <p:cNvPr id="5" name="Szövegdoboz 4"/>
          <p:cNvSpPr txBox="1"/>
          <p:nvPr/>
        </p:nvSpPr>
        <p:spPr>
          <a:xfrm>
            <a:off x="5945352" y="3940237"/>
            <a:ext cx="13612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/>
              <a:t>garantált bérminimum</a:t>
            </a:r>
            <a:endParaRPr lang="en-US" sz="1000"/>
          </a:p>
        </p:txBody>
      </p:sp>
      <p:sp>
        <p:nvSpPr>
          <p:cNvPr id="6" name="Szövegdoboz 5"/>
          <p:cNvSpPr txBox="1"/>
          <p:nvPr/>
        </p:nvSpPr>
        <p:spPr>
          <a:xfrm>
            <a:off x="7933037" y="1576732"/>
            <a:ext cx="3682313" cy="3854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/>
              <a:t>A szakmunkások valamivel messzebb jutnak autóval is. </a:t>
            </a:r>
          </a:p>
          <a:p>
            <a:endParaRPr lang="hu-HU"/>
          </a:p>
          <a:p>
            <a:r>
              <a:rPr lang="hu-HU"/>
              <a:t>Ha egyedül ülnek a kocsiban, akkor a közlekedési költséggel csökkentett garantált bérminimum nagyjából </a:t>
            </a:r>
            <a:r>
              <a:rPr lang="hu-HU" b="1"/>
              <a:t>20 km</a:t>
            </a:r>
            <a:r>
              <a:rPr lang="hu-HU"/>
              <a:t>-ig, az átlagbér </a:t>
            </a:r>
            <a:r>
              <a:rPr lang="hu-HU" b="1"/>
              <a:t>25 km</a:t>
            </a:r>
            <a:r>
              <a:rPr lang="hu-HU"/>
              <a:t>-ig biztosít többletet a segélyből és közmunkából megszerezhető jövedelemhez képest.</a:t>
            </a:r>
          </a:p>
          <a:p>
            <a:endParaRPr lang="hu-HU"/>
          </a:p>
          <a:p>
            <a:r>
              <a:rPr lang="hu-HU"/>
              <a:t>De 130 ezres nettóért</a:t>
            </a:r>
            <a:r>
              <a:rPr lang="hu-HU" baseline="30000"/>
              <a:t>*</a:t>
            </a:r>
            <a:r>
              <a:rPr lang="hu-HU"/>
              <a:t> már 50 km-re is érdemes eljárniuk, akár egyedül is.</a:t>
            </a:r>
          </a:p>
          <a:p>
            <a:r>
              <a:rPr lang="hu-HU" sz="1050"/>
              <a:t>*) Ennyit keresett a legjobban fizetett egynegyedük 2011-ben </a:t>
            </a:r>
          </a:p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837770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593124" y="370702"/>
            <a:ext cx="3584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>
                <a:latin typeface="Engravers MT" panose="02090707080505020304" pitchFamily="18" charset="0"/>
              </a:rPr>
              <a:t>Mennyiért éri meg?</a:t>
            </a:r>
            <a:endParaRPr lang="en-US">
              <a:latin typeface="Engravers MT" panose="02090707080505020304" pitchFamily="18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124" y="856735"/>
            <a:ext cx="7278868" cy="5326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zövegdoboz 3"/>
          <p:cNvSpPr txBox="1"/>
          <p:nvPr/>
        </p:nvSpPr>
        <p:spPr>
          <a:xfrm>
            <a:off x="6820929" y="2339546"/>
            <a:ext cx="6158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/>
              <a:t>átlagbér</a:t>
            </a:r>
            <a:endParaRPr lang="en-US" sz="1000"/>
          </a:p>
        </p:txBody>
      </p:sp>
      <p:sp>
        <p:nvSpPr>
          <p:cNvPr id="5" name="Szövegdoboz 4"/>
          <p:cNvSpPr txBox="1"/>
          <p:nvPr/>
        </p:nvSpPr>
        <p:spPr>
          <a:xfrm>
            <a:off x="6354478" y="3293147"/>
            <a:ext cx="13612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/>
              <a:t>garantált bérminimum</a:t>
            </a:r>
            <a:endParaRPr lang="en-US" sz="1000"/>
          </a:p>
        </p:txBody>
      </p:sp>
      <p:sp>
        <p:nvSpPr>
          <p:cNvPr id="7" name="Szövegdoboz 6"/>
          <p:cNvSpPr txBox="1"/>
          <p:nvPr/>
        </p:nvSpPr>
        <p:spPr>
          <a:xfrm>
            <a:off x="8213125" y="1651976"/>
            <a:ext cx="373997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/>
              <a:t>Az érettségizettek sokkal messzebb juthatnak.</a:t>
            </a:r>
          </a:p>
          <a:p>
            <a:endParaRPr lang="hu-HU"/>
          </a:p>
          <a:p>
            <a:r>
              <a:rPr lang="hu-HU"/>
              <a:t>A közlekedési költséggel csökkentett garantált bérminimum csak nagyjából </a:t>
            </a:r>
            <a:r>
              <a:rPr lang="hu-HU" b="1"/>
              <a:t>30 km</a:t>
            </a:r>
            <a:r>
              <a:rPr lang="hu-HU"/>
              <a:t>-ig, az átlagbér azonban már </a:t>
            </a:r>
            <a:r>
              <a:rPr lang="hu-HU" b="1"/>
              <a:t>65 km</a:t>
            </a:r>
            <a:r>
              <a:rPr lang="hu-HU"/>
              <a:t>-ig biztosít többletet a segélyből és közmunkából megszerezhető jövedelemhez képest.</a:t>
            </a:r>
          </a:p>
          <a:p>
            <a:endParaRPr lang="hu-HU"/>
          </a:p>
          <a:p>
            <a:r>
              <a:rPr lang="hu-HU"/>
              <a:t>Átlagos bér esetén elérhetővé válik Gyöngyös, Salgótarján, Gödöllő, Veresegyház, Vác, sőt, Budapest néhány kerülete is</a:t>
            </a:r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993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074" y="881449"/>
            <a:ext cx="7446848" cy="5448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zövegdoboz 2"/>
          <p:cNvSpPr txBox="1"/>
          <p:nvPr/>
        </p:nvSpPr>
        <p:spPr>
          <a:xfrm>
            <a:off x="593124" y="370702"/>
            <a:ext cx="3584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>
                <a:latin typeface="Engravers MT" panose="02090707080505020304" pitchFamily="18" charset="0"/>
              </a:rPr>
              <a:t>Mennyiért éri meg?</a:t>
            </a:r>
            <a:endParaRPr lang="en-US">
              <a:latin typeface="Engravers MT" panose="02090707080505020304" pitchFamily="18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6589128" y="2919993"/>
            <a:ext cx="6158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/>
              <a:t>átlagbér</a:t>
            </a:r>
            <a:endParaRPr lang="en-US" sz="1000"/>
          </a:p>
        </p:txBody>
      </p:sp>
      <p:sp>
        <p:nvSpPr>
          <p:cNvPr id="5" name="Szövegdoboz 4"/>
          <p:cNvSpPr txBox="1"/>
          <p:nvPr/>
        </p:nvSpPr>
        <p:spPr>
          <a:xfrm>
            <a:off x="5843732" y="3797643"/>
            <a:ext cx="13612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/>
              <a:t>garantált bérminimum</a:t>
            </a:r>
            <a:endParaRPr lang="en-US" sz="1000"/>
          </a:p>
        </p:txBody>
      </p:sp>
      <p:sp>
        <p:nvSpPr>
          <p:cNvPr id="7" name="Szövegdoboz 6"/>
          <p:cNvSpPr txBox="1"/>
          <p:nvPr/>
        </p:nvSpPr>
        <p:spPr>
          <a:xfrm>
            <a:off x="8171935" y="1515762"/>
            <a:ext cx="3591698" cy="3300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/>
              <a:t>És sokkal messzebb jutnak kocsival is</a:t>
            </a:r>
          </a:p>
          <a:p>
            <a:endParaRPr lang="hu-HU"/>
          </a:p>
          <a:p>
            <a:r>
              <a:rPr lang="hu-HU"/>
              <a:t>A közlekedési költséggel csökkentett garantált bérminimum nagyjából </a:t>
            </a:r>
            <a:r>
              <a:rPr lang="hu-HU" b="1"/>
              <a:t>20 km</a:t>
            </a:r>
            <a:r>
              <a:rPr lang="hu-HU"/>
              <a:t>-ig, az átlagbér azonban már </a:t>
            </a:r>
            <a:r>
              <a:rPr lang="hu-HU" b="1"/>
              <a:t>40 km</a:t>
            </a:r>
            <a:r>
              <a:rPr lang="hu-HU"/>
              <a:t>-ig biztosít többletet a segélyből és közmunkából megszerezhető jövedelemhez képest.</a:t>
            </a:r>
          </a:p>
          <a:p>
            <a:endParaRPr lang="hu-HU"/>
          </a:p>
          <a:p>
            <a:pPr lvl="0"/>
            <a:r>
              <a:rPr lang="hu-HU">
                <a:solidFill>
                  <a:prstClr val="black"/>
                </a:solidFill>
              </a:rPr>
              <a:t>186 ezres nettóért</a:t>
            </a:r>
            <a:r>
              <a:rPr lang="hu-HU" baseline="30000">
                <a:solidFill>
                  <a:prstClr val="black"/>
                </a:solidFill>
              </a:rPr>
              <a:t>*</a:t>
            </a:r>
            <a:r>
              <a:rPr lang="hu-HU">
                <a:solidFill>
                  <a:prstClr val="black"/>
                </a:solidFill>
              </a:rPr>
              <a:t> akár 80 km-re is érdemes lehet eljárniuk.</a:t>
            </a:r>
          </a:p>
          <a:p>
            <a:pPr lvl="0"/>
            <a:r>
              <a:rPr lang="hu-HU" sz="1050">
                <a:solidFill>
                  <a:prstClr val="black"/>
                </a:solidFill>
              </a:rPr>
              <a:t>*) Ennyit keresett a legjobban fizetett egyötödük 2011-ben 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665283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805" y="115071"/>
            <a:ext cx="4427982" cy="32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805" y="3445687"/>
            <a:ext cx="4427982" cy="32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5329" y="3445687"/>
            <a:ext cx="4427983" cy="32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5329" y="115071"/>
            <a:ext cx="4427983" cy="32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zövegdoboz 5"/>
          <p:cNvSpPr txBox="1"/>
          <p:nvPr/>
        </p:nvSpPr>
        <p:spPr>
          <a:xfrm>
            <a:off x="9860692" y="1460528"/>
            <a:ext cx="216655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/>
              <a:t>Hogyan tágítja az ingázás a munka-erőpiacot?</a:t>
            </a:r>
          </a:p>
          <a:p>
            <a:endParaRPr lang="hu-HU" b="1"/>
          </a:p>
          <a:p>
            <a:r>
              <a:rPr lang="hu-HU"/>
              <a:t>Az ábrák azt mutatják, hányan laknak az X km-re vagy annál közelebb fekvő, nyereségesen (W-C&gt;Y) elérhető körzetekben összesen</a:t>
            </a:r>
          </a:p>
          <a:p>
            <a:endParaRPr lang="hu-HU" b="1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300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300205" y="354228"/>
            <a:ext cx="6768228" cy="612895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Szövegdoboz 1"/>
          <p:cNvSpPr txBox="1"/>
          <p:nvPr/>
        </p:nvSpPr>
        <p:spPr>
          <a:xfrm>
            <a:off x="470843" y="264064"/>
            <a:ext cx="11202174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>
                <a:solidFill>
                  <a:schemeClr val="accent1">
                    <a:lumMod val="75000"/>
                  </a:schemeClr>
                </a:solidFill>
                <a:latin typeface="Engravers MT" panose="02090707080505020304" pitchFamily="18" charset="0"/>
              </a:rPr>
              <a:t>GEO:</a:t>
            </a:r>
          </a:p>
          <a:p>
            <a:endParaRPr lang="hu-HU" sz="2800">
              <a:solidFill>
                <a:schemeClr val="bg1">
                  <a:lumMod val="65000"/>
                </a:schemeClr>
              </a:solidFill>
              <a:latin typeface="Berlin Sans FB Demi" panose="020E0802020502020306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hu-HU" sz="280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hu-HU" sz="280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hu-HU" sz="280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hu-HU" sz="280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hu-HU" sz="280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hu-HU" sz="280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hu-HU" sz="2800"/>
          </a:p>
          <a:p>
            <a:endParaRPr lang="hu-HU" sz="2800"/>
          </a:p>
          <a:p>
            <a:endParaRPr lang="hu-HU" sz="2800"/>
          </a:p>
          <a:p>
            <a:r>
              <a:rPr lang="hu-HU" sz="2800"/>
              <a:t>Az adatok 2011 októberére, vagy az ahhoz legközelebbi elérhető időpontra vonatkoznak, hogy a földrajzi indikátorok hatását a 2011. évi népszámlálás egyéni adataihoz kapcsolva lehessen elemezni</a:t>
            </a:r>
            <a:endParaRPr lang="hu-HU" sz="2400"/>
          </a:p>
        </p:txBody>
      </p:sp>
      <p:sp>
        <p:nvSpPr>
          <p:cNvPr id="4" name="Egy oldalon lekerekített és levágott sarkú téglalap 3"/>
          <p:cNvSpPr/>
          <p:nvPr/>
        </p:nvSpPr>
        <p:spPr>
          <a:xfrm>
            <a:off x="560172" y="857160"/>
            <a:ext cx="5321645" cy="551935"/>
          </a:xfrm>
          <a:prstGeom prst="snip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>
                <a:solidFill>
                  <a:schemeClr val="bg1"/>
                </a:solidFill>
              </a:rPr>
              <a:t>45 500 statisztikai számlálókörzet </a:t>
            </a:r>
          </a:p>
        </p:txBody>
      </p:sp>
      <p:sp>
        <p:nvSpPr>
          <p:cNvPr id="5" name="Egy oldalon lekerekített és levágott sarkú téglalap 4"/>
          <p:cNvSpPr/>
          <p:nvPr/>
        </p:nvSpPr>
        <p:spPr>
          <a:xfrm>
            <a:off x="576647" y="1649439"/>
            <a:ext cx="5321644" cy="551935"/>
          </a:xfrm>
          <a:prstGeom prst="snip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000">
                <a:solidFill>
                  <a:schemeClr val="bg1"/>
                </a:solidFill>
              </a:rPr>
              <a:t>Népesség, iskolázottság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6" name="Egy oldalon lekerekített és levágott sarkú téglalap 5"/>
          <p:cNvSpPr/>
          <p:nvPr/>
        </p:nvSpPr>
        <p:spPr>
          <a:xfrm>
            <a:off x="576646" y="2444825"/>
            <a:ext cx="5914770" cy="551935"/>
          </a:xfrm>
          <a:prstGeom prst="snip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>
                <a:solidFill>
                  <a:schemeClr val="bg1"/>
                </a:solidFill>
              </a:rPr>
              <a:t>Foglalkoztatás, munkanélküliség, segélyek, közmunka</a:t>
            </a:r>
          </a:p>
        </p:txBody>
      </p:sp>
      <p:sp>
        <p:nvSpPr>
          <p:cNvPr id="7" name="Egy oldalon lekerekített és levágott sarkú téglalap 6"/>
          <p:cNvSpPr/>
          <p:nvPr/>
        </p:nvSpPr>
        <p:spPr>
          <a:xfrm>
            <a:off x="576646" y="3254004"/>
            <a:ext cx="2644349" cy="551935"/>
          </a:xfrm>
          <a:prstGeom prst="snip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000"/>
              <a:t>Munkahelyek és bérek </a:t>
            </a:r>
          </a:p>
        </p:txBody>
      </p:sp>
      <p:sp>
        <p:nvSpPr>
          <p:cNvPr id="8" name="Egy oldalon lekerekített és levágott sarkú téglalap 7"/>
          <p:cNvSpPr/>
          <p:nvPr/>
        </p:nvSpPr>
        <p:spPr>
          <a:xfrm>
            <a:off x="576646" y="4044045"/>
            <a:ext cx="11228177" cy="659640"/>
          </a:xfrm>
          <a:prstGeom prst="snip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u-HU" sz="2000">
                <a:solidFill>
                  <a:schemeClr val="bg1"/>
                </a:solidFill>
              </a:rPr>
              <a:t>Körzetek közötti közlekedési kapcsolatok, utazási idő és költségek tömegközlekedéssel és gépkocsival</a:t>
            </a:r>
          </a:p>
        </p:txBody>
      </p:sp>
    </p:spTree>
    <p:extLst>
      <p:ext uri="{BB962C8B-B14F-4D97-AF65-F5344CB8AC3E}">
        <p14:creationId xmlns:p14="http://schemas.microsoft.com/office/powerpoint/2010/main" val="4158743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46" y="312779"/>
            <a:ext cx="8376554" cy="6129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zövegdoboz 5"/>
          <p:cNvSpPr txBox="1"/>
          <p:nvPr/>
        </p:nvSpPr>
        <p:spPr>
          <a:xfrm>
            <a:off x="8946292" y="992115"/>
            <a:ext cx="313861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/>
              <a:t>A görbék X km felett lévő pontjai azt mutatják, mekkora a munkanélküliek népességen belüli aránya azokban a kistérségekben, melyek </a:t>
            </a:r>
          </a:p>
          <a:p>
            <a:endParaRPr lang="hu-HU" sz="12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200"/>
              <a:t>X km, vagy annál kisebb távolságban fekszenek a sziráki 003-as körzettől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12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200"/>
              <a:t>Nyereségesen megközelíthetők (W-C&gt;Y)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1600"/>
          </a:p>
          <a:p>
            <a:r>
              <a:rPr lang="hu-HU" sz="1600"/>
              <a:t>Látható, hogy az érettségizetteknek és szakmunkásoknak nagyjából </a:t>
            </a:r>
            <a:r>
              <a:rPr lang="hu-HU" sz="1600" b="1"/>
              <a:t>20 km</a:t>
            </a:r>
            <a:r>
              <a:rPr lang="hu-HU" sz="1600"/>
              <a:t>-t, a 0-8 osztályt végzetteknek közel </a:t>
            </a:r>
            <a:r>
              <a:rPr lang="hu-HU" sz="1600" b="1"/>
              <a:t>30 km</a:t>
            </a:r>
            <a:r>
              <a:rPr lang="hu-HU" sz="1600"/>
              <a:t>-t kell ingázniuk, hogy kiérjenek egy tovább már nem javítható környezetbe. </a:t>
            </a:r>
          </a:p>
          <a:p>
            <a:endParaRPr lang="hu-HU" sz="1600"/>
          </a:p>
          <a:p>
            <a:r>
              <a:rPr lang="hu-HU" sz="1600"/>
              <a:t>Távolabb ingázva azonban újabb munkahelyek kerülhetnek a látóterükbe, anélkül, hogy a versenytársaik száma jelentősen emelkedne.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2445346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8946292" y="992115"/>
            <a:ext cx="313861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/>
              <a:t>A görbék X km felett lévő pontjai azt mutatják, mekkora a munkanélküli ráta azokban a kistérségekben, melyek </a:t>
            </a:r>
          </a:p>
          <a:p>
            <a:endParaRPr lang="hu-HU" sz="12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200"/>
              <a:t>X km, vagy annál kisebb távolságban fekszenek a sziráki 003-as körzettől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12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200"/>
              <a:t>Nyereségesen megközelíthetők (W-C&gt;Y)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1600"/>
          </a:p>
          <a:p>
            <a:r>
              <a:rPr lang="hu-HU" sz="1600"/>
              <a:t>Az elért piac munkanélküli rátája nagyjából 20 km után már nem javul tovább.</a:t>
            </a:r>
          </a:p>
          <a:p>
            <a:endParaRPr lang="hu-HU" sz="1600"/>
          </a:p>
          <a:p>
            <a:r>
              <a:rPr lang="hu-HU" sz="1600"/>
              <a:t>Távolabb ingázva azonban újabb munkahelyek kerülhetnek a látóterünkbe, anélkül, hogy a versenytársaik száma jelentősen emelkedne.</a:t>
            </a:r>
            <a:endParaRPr lang="en-US" sz="160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432" y="331312"/>
            <a:ext cx="8325894" cy="6092141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8613" y="2068775"/>
            <a:ext cx="2004825" cy="639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2864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42" y="658766"/>
            <a:ext cx="8095097" cy="5923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zövegdoboz 2"/>
          <p:cNvSpPr txBox="1"/>
          <p:nvPr/>
        </p:nvSpPr>
        <p:spPr>
          <a:xfrm>
            <a:off x="8707395" y="1235676"/>
            <a:ext cx="297385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hu-HU" sz="1200">
                <a:solidFill>
                  <a:prstClr val="black"/>
                </a:solidFill>
              </a:rPr>
              <a:t>A görbék X km felett lévő pontjai azt mutatják, mekkora a munkanélküliek népességen belüli aránya azokban a kistérségekben, melyek </a:t>
            </a:r>
          </a:p>
          <a:p>
            <a:pPr lvl="0"/>
            <a:endParaRPr lang="hu-HU" sz="120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1200">
                <a:solidFill>
                  <a:prstClr val="black"/>
                </a:solidFill>
              </a:rPr>
              <a:t>X km, vagy annál kisebb távolságban fekszenek a sziráki 003-as körzettől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hu-HU" sz="120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1200">
                <a:solidFill>
                  <a:prstClr val="black"/>
                </a:solidFill>
              </a:rPr>
              <a:t>Nyereségesen megközelíthetők (W-C&gt;Y)</a:t>
            </a:r>
          </a:p>
          <a:p>
            <a:endParaRPr lang="hu-HU"/>
          </a:p>
          <a:p>
            <a:endParaRPr lang="hu-HU"/>
          </a:p>
          <a:p>
            <a:r>
              <a:rPr lang="hu-HU"/>
              <a:t>Autóval csak nagyon szűk környezet járható be a magas költségek miatt, de a kiterjesztett piac jobb minőségű, különösen az érettségizetteknél.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6075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8707395" y="1235676"/>
            <a:ext cx="297385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hu-HU" sz="1200">
                <a:solidFill>
                  <a:prstClr val="black"/>
                </a:solidFill>
              </a:rPr>
              <a:t>A görbék X km felett lévő pontjai azt mutatják, mekkora a munkanélküliek népességen belüli aránya azokban a kistérségekben, melyek </a:t>
            </a:r>
          </a:p>
          <a:p>
            <a:pPr lvl="0"/>
            <a:endParaRPr lang="hu-HU" sz="120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1200">
                <a:solidFill>
                  <a:prstClr val="black"/>
                </a:solidFill>
              </a:rPr>
              <a:t>X km, vagy annál kisebb távolságban fekszenek a sziráki 003-as körzettől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hu-HU" sz="120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1200">
                <a:solidFill>
                  <a:prstClr val="black"/>
                </a:solidFill>
              </a:rPr>
              <a:t>Nyereségesen megközelíthetők (W-C&gt;Y)</a:t>
            </a:r>
          </a:p>
          <a:p>
            <a:endParaRPr lang="hu-HU"/>
          </a:p>
          <a:p>
            <a:endParaRPr lang="hu-HU"/>
          </a:p>
          <a:p>
            <a:r>
              <a:rPr lang="hu-HU"/>
              <a:t>Autóval csak nagyon szűk környezet járható be a magas költségek miatt, de a kiterjesztett piac jobb minőségű, különösen az érettségizetteknél.</a:t>
            </a:r>
            <a:endParaRPr lang="en-US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341" y="411602"/>
            <a:ext cx="8354080" cy="611276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611898" y="1719190"/>
            <a:ext cx="2785680" cy="1067311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832235" y="1556951"/>
            <a:ext cx="633330" cy="89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9034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68" y="370702"/>
            <a:ext cx="8641128" cy="6322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zövegdoboz 2"/>
          <p:cNvSpPr txBox="1"/>
          <p:nvPr/>
        </p:nvSpPr>
        <p:spPr>
          <a:xfrm>
            <a:off x="9267568" y="486032"/>
            <a:ext cx="262787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hu-HU" sz="1200">
                <a:solidFill>
                  <a:prstClr val="black"/>
                </a:solidFill>
              </a:rPr>
              <a:t>A görbék X km felett lévő pontjai azt mutatják, mekkora a munkanélküliek népességen belüli aránya azokban a kistérségekben, melyek </a:t>
            </a:r>
          </a:p>
          <a:p>
            <a:pPr lvl="0"/>
            <a:endParaRPr lang="hu-HU" sz="120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1200">
                <a:solidFill>
                  <a:prstClr val="black"/>
                </a:solidFill>
              </a:rPr>
              <a:t>X km, vagy annál kisebb távolságban fekszenek a sziráki 003-as körzettől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hu-HU" sz="120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1200">
                <a:solidFill>
                  <a:prstClr val="black"/>
                </a:solidFill>
              </a:rPr>
              <a:t>Nyereségesen megközelíthetők (W-C&gt;Y)</a:t>
            </a:r>
          </a:p>
          <a:p>
            <a:endParaRPr lang="hu-HU"/>
          </a:p>
          <a:p>
            <a:r>
              <a:rPr lang="hu-HU"/>
              <a:t>Ha a munkanélküli az iskolázottsági szintjének megfelelő átlagbérre számíthat, akkor sokkal nagyobb piacot képes bejárni.</a:t>
            </a:r>
          </a:p>
          <a:p>
            <a:endParaRPr lang="hu-HU"/>
          </a:p>
          <a:p>
            <a:r>
              <a:rPr lang="hu-HU"/>
              <a:t>Különösen igaz ez a 0-8 osztályt végzettekre, akiknek távolabbra kell ingázniuk, hogy elérjék a lehető legjobb minőségű piacot.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9888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9267568" y="1289853"/>
            <a:ext cx="262787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hu-HU" sz="1200">
                <a:solidFill>
                  <a:prstClr val="black"/>
                </a:solidFill>
              </a:rPr>
              <a:t>A görbék X km felett lévő pontjai azt mutatják, mekkora a munkanélküli ráta azokban a kistérségekben, melyek </a:t>
            </a:r>
          </a:p>
          <a:p>
            <a:pPr lvl="0"/>
            <a:endParaRPr lang="hu-HU" sz="120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1200">
                <a:solidFill>
                  <a:prstClr val="black"/>
                </a:solidFill>
              </a:rPr>
              <a:t>X km, vagy annál kisebb távolságban fekszenek a sziráki 003-as körzettől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hu-HU" sz="120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1200">
                <a:solidFill>
                  <a:prstClr val="black"/>
                </a:solidFill>
              </a:rPr>
              <a:t>Nyereségesen megközelíthetők (W-C&gt;Y)</a:t>
            </a:r>
          </a:p>
          <a:p>
            <a:endParaRPr lang="hu-HU"/>
          </a:p>
          <a:p>
            <a:r>
              <a:rPr lang="hu-HU"/>
              <a:t>Ha a munkanélküli az iskolázottsági szintjének megfelelő átlagbérre számíthat, akkor sokkal nagyobb piacot képes bejárni.</a:t>
            </a:r>
          </a:p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384" y="345989"/>
            <a:ext cx="8258342" cy="6042713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6062" y="2299434"/>
            <a:ext cx="2004825" cy="639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537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054" y="213924"/>
            <a:ext cx="8579204" cy="6277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zövegdoboz 2"/>
          <p:cNvSpPr txBox="1"/>
          <p:nvPr/>
        </p:nvSpPr>
        <p:spPr>
          <a:xfrm>
            <a:off x="4975655" y="1894703"/>
            <a:ext cx="3356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/>
              <a:t>bér=átlagbér, egy személy autóval</a:t>
            </a:r>
            <a:endParaRPr lang="en-US"/>
          </a:p>
        </p:txBody>
      </p:sp>
      <p:sp>
        <p:nvSpPr>
          <p:cNvPr id="4" name="Szövegdoboz 3"/>
          <p:cNvSpPr txBox="1"/>
          <p:nvPr/>
        </p:nvSpPr>
        <p:spPr>
          <a:xfrm>
            <a:off x="9144001" y="1044345"/>
            <a:ext cx="262787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hu-HU" sz="1200">
                <a:solidFill>
                  <a:prstClr val="black"/>
                </a:solidFill>
              </a:rPr>
              <a:t>A görbék X km felett lévő pontjai azt mutatják, mekkora a munkanélküliek népességen belüli aránya azokban a kistérségekben, melyek </a:t>
            </a:r>
          </a:p>
          <a:p>
            <a:pPr lvl="0"/>
            <a:endParaRPr lang="hu-HU" sz="120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1200">
                <a:solidFill>
                  <a:prstClr val="black"/>
                </a:solidFill>
              </a:rPr>
              <a:t>X km, vagy annál kisebb távolságban fekszenek a sziráki 003-as körzettől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hu-HU" sz="120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1200">
                <a:solidFill>
                  <a:prstClr val="black"/>
                </a:solidFill>
              </a:rPr>
              <a:t>Nyereségesen megközelíthetők (W-C&gt;Y)</a:t>
            </a:r>
          </a:p>
          <a:p>
            <a:endParaRPr lang="hu-HU"/>
          </a:p>
          <a:p>
            <a:r>
              <a:rPr lang="hu-HU"/>
              <a:t>Autózni drága, a bejárható terület kicsi, és ez különösen a 0-8 osztályt végzetteket sújtja: a számukra elérhető legnagyobb területen is 13% körüli a munkanélküliség.</a:t>
            </a:r>
          </a:p>
        </p:txBody>
      </p:sp>
    </p:spTree>
    <p:extLst>
      <p:ext uri="{BB962C8B-B14F-4D97-AF65-F5344CB8AC3E}">
        <p14:creationId xmlns:p14="http://schemas.microsoft.com/office/powerpoint/2010/main" val="26815541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9144001" y="1044345"/>
            <a:ext cx="262787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hu-HU" sz="1200">
                <a:solidFill>
                  <a:prstClr val="black"/>
                </a:solidFill>
              </a:rPr>
              <a:t>A görbék X km felett lévő pontjai azt mutatják, mekkora a munkanélküli ráta azokban a kistérségekben, melyek </a:t>
            </a:r>
          </a:p>
          <a:p>
            <a:pPr lvl="0"/>
            <a:endParaRPr lang="hu-HU" sz="120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1200">
                <a:solidFill>
                  <a:prstClr val="black"/>
                </a:solidFill>
              </a:rPr>
              <a:t>X km, vagy annál kisebb távolságban fekszenek a sziráki 003-as körzettől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hu-HU" sz="120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1200">
                <a:solidFill>
                  <a:prstClr val="black"/>
                </a:solidFill>
              </a:rPr>
              <a:t>Nyereségesen megközelíthetők (W-C&gt;Y)</a:t>
            </a:r>
          </a:p>
          <a:p>
            <a:endParaRPr lang="hu-HU"/>
          </a:p>
          <a:p>
            <a:r>
              <a:rPr lang="hu-HU"/>
              <a:t>Autózni drága, a bejárható terület kicsi, és ez különösen a 0-8 osztályt végzetteket sújtja: a számukra elérhető legnagyobb területen is 30% körüli a munkanélküliség.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50" y="193312"/>
            <a:ext cx="8638335" cy="632075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/>
          <a:srcRect r="7780" b="18060"/>
          <a:stretch/>
        </p:blipFill>
        <p:spPr>
          <a:xfrm flipH="1">
            <a:off x="5864423" y="3341211"/>
            <a:ext cx="2291036" cy="77994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545455" y="3262184"/>
            <a:ext cx="540028" cy="76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4838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810" y="766119"/>
            <a:ext cx="7886817" cy="5770864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8921579" y="2347785"/>
            <a:ext cx="278438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/>
              <a:t>Tényleges ingázás, 2011</a:t>
            </a:r>
          </a:p>
          <a:p>
            <a:endParaRPr lang="hu-HU" b="1"/>
          </a:p>
          <a:p>
            <a:r>
              <a:rPr lang="hu-HU"/>
              <a:t>Összhangban azzal amit a költségadatok mutatnak: vagy sehová, vagy viszonylag messzire érdemes ingázni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7482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" r="515"/>
          <a:stretch/>
        </p:blipFill>
        <p:spPr>
          <a:xfrm>
            <a:off x="527221" y="0"/>
            <a:ext cx="11154033" cy="6858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Szövegdoboz 2"/>
          <p:cNvSpPr txBox="1"/>
          <p:nvPr/>
        </p:nvSpPr>
        <p:spPr>
          <a:xfrm>
            <a:off x="7727092" y="955589"/>
            <a:ext cx="2866767" cy="2031325"/>
          </a:xfrm>
          <a:prstGeom prst="rect">
            <a:avLst/>
          </a:prstGeom>
          <a:solidFill>
            <a:schemeClr val="bg1"/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hu-HU" b="1"/>
              <a:t>Tényleges ingázás, 2011</a:t>
            </a:r>
          </a:p>
          <a:p>
            <a:endParaRPr lang="hu-HU" b="1"/>
          </a:p>
          <a:p>
            <a:r>
              <a:rPr lang="hu-HU"/>
              <a:t>Az emberalakok arányosak  az ingázók számával</a:t>
            </a:r>
          </a:p>
          <a:p>
            <a:endParaRPr lang="hu-HU"/>
          </a:p>
          <a:p>
            <a:r>
              <a:rPr lang="hu-HU"/>
              <a:t>A színek a tömegközlekedési elérési költségre utalnak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678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8236"/>
          <a:stretch/>
        </p:blipFill>
        <p:spPr>
          <a:xfrm>
            <a:off x="6614983" y="653440"/>
            <a:ext cx="5533967" cy="612895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Szövegdoboz 1"/>
          <p:cNvSpPr txBox="1"/>
          <p:nvPr/>
        </p:nvSpPr>
        <p:spPr>
          <a:xfrm>
            <a:off x="487318" y="272301"/>
            <a:ext cx="11202174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/>
              <a:t>Az adatbázis az MTA támogatásával, a KSH (számlálókörzeti címlisták), a Geox Kft (geokódolás), a Terra-Laky Kft és az AntaresNav (elérhetőségi számítások), a CEU (cégadatok) és az MTA KTI (költségvetési intézmények adatai, munkanélküliségi és közmunka-adatok) együttműködésével jött létre és az MTA KRTK Adatbankja építi össze. </a:t>
            </a:r>
          </a:p>
          <a:p>
            <a:r>
              <a:rPr lang="hu-HU"/>
              <a:t>A munkában részt vett:</a:t>
            </a:r>
          </a:p>
          <a:p>
            <a:endParaRPr lang="hu-HU" sz="2000"/>
          </a:p>
          <a:p>
            <a:endParaRPr lang="hu-HU" sz="2000"/>
          </a:p>
          <a:p>
            <a:endParaRPr lang="hu-HU" sz="2000"/>
          </a:p>
          <a:p>
            <a:endParaRPr lang="hu-HU" sz="2000"/>
          </a:p>
          <a:p>
            <a:endParaRPr lang="hu-HU" sz="2000"/>
          </a:p>
          <a:p>
            <a:endParaRPr lang="hu-HU" sz="2000"/>
          </a:p>
          <a:p>
            <a:r>
              <a:rPr lang="hu-HU"/>
              <a:t>A munkával még nem készültünk el, de egyes részeredmények már elérhetők. Ezeket vendéglátónk, Szirák példáján mutatjuk be. 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/>
          <a:srcRect l="-135" t="27432" r="135" b="26802"/>
          <a:stretch/>
        </p:blipFill>
        <p:spPr>
          <a:xfrm>
            <a:off x="521779" y="3892774"/>
            <a:ext cx="7890563" cy="2708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/>
          <a:srcRect l="55685" t="10854" r="13554" b="31112"/>
          <a:stretch/>
        </p:blipFill>
        <p:spPr>
          <a:xfrm>
            <a:off x="636202" y="1611380"/>
            <a:ext cx="907844" cy="1141824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5"/>
          <a:srcRect r="13777" b="12896"/>
          <a:stretch/>
        </p:blipFill>
        <p:spPr>
          <a:xfrm>
            <a:off x="5012551" y="1589646"/>
            <a:ext cx="827631" cy="1137319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823" y="1611380"/>
            <a:ext cx="871746" cy="1155063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5164" y="1604623"/>
            <a:ext cx="1065553" cy="1133088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8"/>
          <a:srcRect l="10540" t="8716" r="57027" b="65609"/>
          <a:stretch/>
        </p:blipFill>
        <p:spPr>
          <a:xfrm>
            <a:off x="2776680" y="1611380"/>
            <a:ext cx="961536" cy="1141823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9"/>
          <a:srcRect l="7483" r="8603"/>
          <a:stretch/>
        </p:blipFill>
        <p:spPr>
          <a:xfrm>
            <a:off x="1688756" y="1604623"/>
            <a:ext cx="963827" cy="1148580"/>
          </a:xfrm>
          <a:prstGeom prst="rect">
            <a:avLst/>
          </a:prstGeom>
        </p:spPr>
      </p:pic>
      <p:sp>
        <p:nvSpPr>
          <p:cNvPr id="12" name="Szövegdoboz 11"/>
          <p:cNvSpPr txBox="1"/>
          <p:nvPr/>
        </p:nvSpPr>
        <p:spPr>
          <a:xfrm>
            <a:off x="523840" y="2766443"/>
            <a:ext cx="65858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/>
              <a:t>   Boza István          Czeglédi Tibor       Czethoffer Éva         Köllő János           Szabó Endre         Tir Melinda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8487806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5" t="8288" r="4678" b="54955"/>
          <a:stretch/>
        </p:blipFill>
        <p:spPr>
          <a:xfrm>
            <a:off x="647" y="0"/>
            <a:ext cx="11564472" cy="685800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1" t="54054" r="12074" b="24685"/>
          <a:stretch/>
        </p:blipFill>
        <p:spPr>
          <a:xfrm>
            <a:off x="9298223" y="4518453"/>
            <a:ext cx="1938187" cy="226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8343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30659" y="247134"/>
            <a:ext cx="1175539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/>
              <a:t>Hogyan befolyásolja a földrajzi környezet a munkavállalást, a munkapiaci részvételt, az óvodába-iskolába járást? - </a:t>
            </a:r>
            <a:r>
              <a:rPr lang="hu-HU" sz="2000">
                <a:solidFill>
                  <a:schemeClr val="tx2">
                    <a:lumMod val="60000"/>
                    <a:lumOff val="40000"/>
                  </a:schemeClr>
                </a:solidFill>
              </a:rPr>
              <a:t>Mekkora és milyen összetételű egy-egy vállalat munkaerőpiaca? - </a:t>
            </a:r>
            <a:r>
              <a:rPr lang="hu-HU" sz="2000">
                <a:solidFill>
                  <a:schemeClr val="accent6">
                    <a:lumMod val="75000"/>
                  </a:schemeClr>
                </a:solidFill>
              </a:rPr>
              <a:t>Hol találunk monopszóniumokat, igazolhatók-e rájuk vonatkozó elméleti előrejelzések? - </a:t>
            </a:r>
            <a:r>
              <a:rPr lang="hu-HU" sz="2000">
                <a:solidFill>
                  <a:srgbClr val="000099"/>
                </a:solidFill>
              </a:rPr>
              <a:t>Hogyan befolyásolná egy-egy település munkaerőpiacát egy távolsági busz, vagy önkormányzati kisbusz üzembe állítása? </a:t>
            </a:r>
            <a:r>
              <a:rPr lang="hu-HU" sz="2000"/>
              <a:t>- </a:t>
            </a:r>
            <a:r>
              <a:rPr lang="hu-HU" sz="2000">
                <a:solidFill>
                  <a:schemeClr val="accent2">
                    <a:lumMod val="50000"/>
                  </a:schemeClr>
                </a:solidFill>
              </a:rPr>
              <a:t>Mekkora egy vállalat munkaerőpiaca, ha a dolgozókra bízza, hogyan jutnak el hozzá, és mekkora, ha utazási kedvezményt nyújt nekik, vagy vállalati buszt állít be? – </a:t>
            </a:r>
            <a:r>
              <a:rPr lang="hu-HU" sz="2000">
                <a:solidFill>
                  <a:srgbClr val="323C5E"/>
                </a:solidFill>
              </a:rPr>
              <a:t>Kik érik el a nagy bevásárlóközpontok olcsó termékeit? – </a:t>
            </a:r>
            <a:r>
              <a:rPr lang="hu-HU" sz="2000"/>
              <a:t>Hová érdemes készpénzautomatát telepíteni? – </a:t>
            </a:r>
            <a:r>
              <a:rPr lang="hu-HU" sz="2000">
                <a:solidFill>
                  <a:srgbClr val="C00000"/>
                </a:solidFill>
              </a:rPr>
              <a:t>Kitől milyen messze vannak a szakorvosi rendelők és kórházak? – </a:t>
            </a:r>
            <a:r>
              <a:rPr lang="hu-HU" sz="2000">
                <a:solidFill>
                  <a:schemeClr val="accent6">
                    <a:lumMod val="50000"/>
                  </a:schemeClr>
                </a:solidFill>
              </a:rPr>
              <a:t>Hol vannak Magyarország etnikai és szegénygettói? </a:t>
            </a:r>
            <a:r>
              <a:rPr lang="hu-HU" sz="2000">
                <a:solidFill>
                  <a:srgbClr val="C00000"/>
                </a:solidFill>
              </a:rPr>
              <a:t>– </a:t>
            </a:r>
            <a:r>
              <a:rPr lang="hu-HU" sz="2000">
                <a:solidFill>
                  <a:schemeClr val="accent5">
                    <a:lumMod val="75000"/>
                  </a:schemeClr>
                </a:solidFill>
              </a:rPr>
              <a:t>Milyen mértékben szűkíti a közmunka a nyereségesen bejárható ingázási távolságot? - </a:t>
            </a:r>
          </a:p>
          <a:p>
            <a:r>
              <a:rPr lang="hu-HU" sz="2000">
                <a:solidFill>
                  <a:srgbClr val="5B6265"/>
                </a:solidFill>
              </a:rPr>
              <a:t>Kiegyenlítődnek-e a bérek azokban a vállalati körökben, amelyek azonos munkavállalói körre támaszkodhatnak?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1189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124" y="906162"/>
            <a:ext cx="10109131" cy="5688228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947351" y="584886"/>
            <a:ext cx="20295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/>
              <a:t>Pro memo: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8635626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675502" y="751344"/>
            <a:ext cx="998425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/>
          </a:p>
          <a:p>
            <a:r>
              <a:rPr lang="en-US"/>
              <a:t>. table szlok,c(mean urate_isk1 mean urate_isk2 mean urate_isk3 mean urate_isk4) row</a:t>
            </a:r>
            <a:r>
              <a:rPr lang="hu-HU"/>
              <a:t> </a:t>
            </a:r>
            <a:r>
              <a:rPr lang="en-US"/>
              <a:t>format(%9.1f)</a:t>
            </a:r>
          </a:p>
          <a:p>
            <a:endParaRPr lang="en-US"/>
          </a:p>
          <a:p>
            <a:r>
              <a:rPr lang="en-US"/>
              <a:t>--------------------------------------------------------------------------</a:t>
            </a:r>
          </a:p>
          <a:p>
            <a:r>
              <a:rPr lang="en-US"/>
              <a:t>Numerikus |</a:t>
            </a:r>
          </a:p>
          <a:p>
            <a:r>
              <a:rPr lang="en-US"/>
              <a:t>szlok_id1 |</a:t>
            </a:r>
          </a:p>
          <a:p>
            <a:r>
              <a:rPr lang="en-US"/>
              <a:t>azonosito | mean(urate_~1)  mean(urate_~2)  mean(urate_~3)  mean(urate_~4)</a:t>
            </a:r>
          </a:p>
          <a:p>
            <a:r>
              <a:rPr lang="en-US"/>
              <a:t>----------+---------------------------------------------------------------</a:t>
            </a:r>
          </a:p>
          <a:p>
            <a:r>
              <a:rPr lang="en-US"/>
              <a:t>    37424 |           32.1            12.9            14.6             0.0</a:t>
            </a:r>
          </a:p>
          <a:p>
            <a:r>
              <a:rPr lang="en-US"/>
              <a:t>    37425 |           38.5            12.5            21.7            40.0</a:t>
            </a:r>
          </a:p>
          <a:p>
            <a:r>
              <a:rPr lang="en-US"/>
              <a:t>    37426 |           72.1            31.6            18.2             0.0</a:t>
            </a:r>
          </a:p>
          <a:p>
            <a:r>
              <a:rPr lang="en-US"/>
              <a:t>    37427 |           56.0            36.4            26.7             0.0</a:t>
            </a:r>
          </a:p>
          <a:p>
            <a:r>
              <a:rPr lang="en-US"/>
              <a:t>          | </a:t>
            </a:r>
          </a:p>
          <a:p>
            <a:r>
              <a:rPr lang="en-US"/>
              <a:t>    Total |           49.7            23.3            20.3            10.0</a:t>
            </a:r>
          </a:p>
          <a:p>
            <a:r>
              <a:rPr lang="en-US"/>
              <a:t>--------------------------------------------------------------------------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435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840260" y="650789"/>
            <a:ext cx="327006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/>
              <a:t>Szirák számálókörzetei – 3 térkép</a:t>
            </a:r>
          </a:p>
          <a:p>
            <a:pPr marL="285750" indent="-285750">
              <a:buFontTx/>
              <a:buChar char="-"/>
            </a:pPr>
            <a:r>
              <a:rPr lang="hu-HU"/>
              <a:t>népesség (15-64)</a:t>
            </a:r>
          </a:p>
          <a:p>
            <a:pPr marL="285750" indent="-285750">
              <a:buFontTx/>
              <a:buChar char="-"/>
            </a:pPr>
            <a:r>
              <a:rPr lang="hu-HU"/>
              <a:t>foglalkoztatási ráta</a:t>
            </a:r>
          </a:p>
          <a:p>
            <a:pPr marL="285750" indent="-285750">
              <a:buFontTx/>
              <a:buChar char="-"/>
            </a:pPr>
            <a:r>
              <a:rPr lang="hu-HU"/>
              <a:t>munkanélküli ráta</a:t>
            </a:r>
          </a:p>
          <a:p>
            <a:pPr marL="285750" indent="-285750">
              <a:buFontTx/>
              <a:buChar char="-"/>
            </a:pPr>
            <a:endParaRPr lang="hu-HU"/>
          </a:p>
          <a:p>
            <a:r>
              <a:rPr lang="hu-HU"/>
              <a:t>A maradék ¼ felületen szöveg</a:t>
            </a:r>
          </a:p>
          <a:p>
            <a:pPr marL="285750" indent="-285750">
              <a:buFontTx/>
              <a:buChar char="-"/>
            </a:pPr>
            <a:endParaRPr lang="en-US"/>
          </a:p>
        </p:txBody>
      </p:sp>
      <p:sp>
        <p:nvSpPr>
          <p:cNvPr id="3" name="Téglalap 2"/>
          <p:cNvSpPr/>
          <p:nvPr/>
        </p:nvSpPr>
        <p:spPr>
          <a:xfrm>
            <a:off x="4547287" y="546945"/>
            <a:ext cx="6096000" cy="251607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>
                <a:latin typeface="Courier New" panose="02070309020205020404" pitchFamily="49" charset="0"/>
                <a:cs typeface="Courier New" panose="02070309020205020404" pitchFamily="49" charset="0"/>
              </a:rPr>
              <a:t>. table szlok,c(mean urate_isk1 mean urate_isk2 mean urate_isk3 mean urate_isk4) row</a:t>
            </a:r>
            <a:r>
              <a:rPr lang="hu-HU" sz="105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50">
                <a:latin typeface="Courier New" panose="02070309020205020404" pitchFamily="49" charset="0"/>
                <a:cs typeface="Courier New" panose="02070309020205020404" pitchFamily="49" charset="0"/>
              </a:rPr>
              <a:t>format(%9.1f)</a:t>
            </a:r>
          </a:p>
          <a:p>
            <a:endParaRPr lang="en-US" sz="105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5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--------------------------------------------------------------------------</a:t>
            </a:r>
          </a:p>
          <a:p>
            <a:r>
              <a:rPr lang="en-US" sz="1050">
                <a:latin typeface="Courier New" panose="02070309020205020404" pitchFamily="49" charset="0"/>
                <a:cs typeface="Courier New" panose="02070309020205020404" pitchFamily="49" charset="0"/>
              </a:rPr>
              <a:t>Numerikus |</a:t>
            </a:r>
          </a:p>
          <a:p>
            <a:r>
              <a:rPr lang="en-US" sz="1050">
                <a:latin typeface="Courier New" panose="02070309020205020404" pitchFamily="49" charset="0"/>
                <a:cs typeface="Courier New" panose="02070309020205020404" pitchFamily="49" charset="0"/>
              </a:rPr>
              <a:t>szlok_id1 |</a:t>
            </a:r>
          </a:p>
          <a:p>
            <a:r>
              <a:rPr lang="en-US" sz="1050">
                <a:latin typeface="Courier New" panose="02070309020205020404" pitchFamily="49" charset="0"/>
                <a:cs typeface="Courier New" panose="02070309020205020404" pitchFamily="49" charset="0"/>
              </a:rPr>
              <a:t>azonosito | mean(urate_~1)  mean(urate_~2)  mean(urate_~3)  mean(urate_~4)</a:t>
            </a:r>
          </a:p>
          <a:p>
            <a:r>
              <a:rPr lang="en-US" sz="1050">
                <a:latin typeface="Courier New" panose="02070309020205020404" pitchFamily="49" charset="0"/>
                <a:cs typeface="Courier New" panose="02070309020205020404" pitchFamily="49" charset="0"/>
              </a:rPr>
              <a:t>----------+---------------------------------------------------------------</a:t>
            </a:r>
          </a:p>
          <a:p>
            <a:r>
              <a:rPr lang="en-US" sz="1050">
                <a:latin typeface="Courier New" panose="02070309020205020404" pitchFamily="49" charset="0"/>
                <a:cs typeface="Courier New" panose="02070309020205020404" pitchFamily="49" charset="0"/>
              </a:rPr>
              <a:t>    37424 |           32.1            12.9            14.6             0.0</a:t>
            </a:r>
          </a:p>
          <a:p>
            <a:r>
              <a:rPr lang="en-US" sz="1050">
                <a:latin typeface="Courier New" panose="02070309020205020404" pitchFamily="49" charset="0"/>
                <a:cs typeface="Courier New" panose="02070309020205020404" pitchFamily="49" charset="0"/>
              </a:rPr>
              <a:t>    37425 |           38.5            12.5            21.7            40.0</a:t>
            </a:r>
          </a:p>
          <a:p>
            <a:r>
              <a:rPr lang="en-US" sz="1050">
                <a:latin typeface="Courier New" panose="02070309020205020404" pitchFamily="49" charset="0"/>
                <a:cs typeface="Courier New" panose="02070309020205020404" pitchFamily="49" charset="0"/>
              </a:rPr>
              <a:t>    37426 |           72.1            31.6            18.2             0.0</a:t>
            </a:r>
          </a:p>
          <a:p>
            <a:r>
              <a:rPr lang="en-US" sz="1050">
                <a:latin typeface="Courier New" panose="02070309020205020404" pitchFamily="49" charset="0"/>
                <a:cs typeface="Courier New" panose="02070309020205020404" pitchFamily="49" charset="0"/>
              </a:rPr>
              <a:t>    37427 |           56.0            36.4            26.7             0.0</a:t>
            </a:r>
          </a:p>
          <a:p>
            <a:r>
              <a:rPr lang="en-US" sz="1050">
                <a:latin typeface="Courier New" panose="02070309020205020404" pitchFamily="49" charset="0"/>
                <a:cs typeface="Courier New" panose="02070309020205020404" pitchFamily="49" charset="0"/>
              </a:rPr>
              <a:t>          | </a:t>
            </a:r>
          </a:p>
          <a:p>
            <a:r>
              <a:rPr lang="en-US" sz="1050">
                <a:latin typeface="Courier New" panose="02070309020205020404" pitchFamily="49" charset="0"/>
                <a:cs typeface="Courier New" panose="02070309020205020404" pitchFamily="49" charset="0"/>
              </a:rPr>
              <a:t>    Total |           49.7            23.3            20.3            10.0</a:t>
            </a:r>
          </a:p>
          <a:p>
            <a:r>
              <a:rPr lang="en-US" sz="105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--------------------------------------------------------------------------</a:t>
            </a:r>
          </a:p>
        </p:txBody>
      </p:sp>
    </p:spTree>
    <p:extLst>
      <p:ext uri="{BB962C8B-B14F-4D97-AF65-F5344CB8AC3E}">
        <p14:creationId xmlns:p14="http://schemas.microsoft.com/office/powerpoint/2010/main" val="1045697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428366" y="453238"/>
            <a:ext cx="11483547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800"/>
              <a:t>Szirákról </a:t>
            </a:r>
            <a:r>
              <a:rPr lang="hu-HU" sz="2800">
                <a:solidFill>
                  <a:srgbClr val="0070C0"/>
                </a:solidFill>
              </a:rPr>
              <a:t>157 település 7358 számlálókörzete </a:t>
            </a:r>
            <a:r>
              <a:rPr lang="hu-HU" sz="2800"/>
              <a:t>érhető el tömegközlekedéssel, reggel 5 óra utáni indulással és 8 óra előtti érkezéssel</a:t>
            </a:r>
          </a:p>
          <a:p>
            <a:endParaRPr lang="hu-HU" sz="2800"/>
          </a:p>
          <a:p>
            <a:r>
              <a:rPr lang="hu-HU" sz="2800"/>
              <a:t>A legközelebbi ilyen település Kisbágyon (4 km), a legtávolabbi Mezőkövesd (103 km)</a:t>
            </a:r>
          </a:p>
          <a:p>
            <a:endParaRPr lang="hu-HU" sz="2800"/>
          </a:p>
          <a:p>
            <a:endParaRPr lang="hu-HU" sz="2800"/>
          </a:p>
          <a:p>
            <a:endParaRPr lang="hu-HU" sz="2800"/>
          </a:p>
          <a:p>
            <a:endParaRPr lang="hu-HU" sz="2800"/>
          </a:p>
          <a:p>
            <a:endParaRPr lang="hu-HU" sz="2800"/>
          </a:p>
          <a:p>
            <a:endParaRPr lang="hu-HU" sz="2800"/>
          </a:p>
          <a:p>
            <a:r>
              <a:rPr lang="hu-HU" sz="2800"/>
              <a:t>Ezen a területen </a:t>
            </a:r>
            <a:r>
              <a:rPr lang="en-US" sz="2800">
                <a:solidFill>
                  <a:schemeClr val="accent1">
                    <a:lumMod val="75000"/>
                  </a:schemeClr>
                </a:solidFill>
              </a:rPr>
              <a:t>1</a:t>
            </a:r>
            <a:r>
              <a:rPr lang="hu-HU" sz="2800">
                <a:solidFill>
                  <a:schemeClr val="accent1">
                    <a:lumMod val="75000"/>
                  </a:schemeClr>
                </a:solidFill>
              </a:rPr>
              <a:t>,</a:t>
            </a:r>
            <a:r>
              <a:rPr lang="en-US" sz="2800">
                <a:solidFill>
                  <a:schemeClr val="accent1">
                    <a:lumMod val="75000"/>
                  </a:schemeClr>
                </a:solidFill>
              </a:rPr>
              <a:t>1</a:t>
            </a:r>
            <a:r>
              <a:rPr lang="hu-HU" sz="2800">
                <a:solidFill>
                  <a:schemeClr val="accent1">
                    <a:lumMod val="75000"/>
                  </a:schemeClr>
                </a:solidFill>
              </a:rPr>
              <a:t> millió munkavállalási korú ember</a:t>
            </a:r>
            <a:r>
              <a:rPr lang="hu-HU" sz="2800" baseline="30000">
                <a:solidFill>
                  <a:schemeClr val="accent1">
                    <a:lumMod val="75000"/>
                  </a:schemeClr>
                </a:solidFill>
              </a:rPr>
              <a:t>*</a:t>
            </a:r>
            <a:r>
              <a:rPr lang="hu-HU" sz="2800">
                <a:solidFill>
                  <a:schemeClr val="accent1">
                    <a:lumMod val="75000"/>
                  </a:schemeClr>
                </a:solidFill>
              </a:rPr>
              <a:t> él és több mint 700 ezer munkahely </a:t>
            </a:r>
            <a:r>
              <a:rPr lang="hu-HU" sz="2800"/>
              <a:t>található</a:t>
            </a:r>
          </a:p>
          <a:p>
            <a:endParaRPr lang="hu-HU" sz="1200"/>
          </a:p>
          <a:p>
            <a:r>
              <a:rPr lang="hu-HU" sz="1200"/>
              <a:t>*) Minden, a bemutatóban szereplő adat a munkavállalás szempontjából fontos népességre (15-64 éves, nem tanul, nem nyugdíjas, nem részesül gyermektámogatásban) vonatkozik. 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/>
          <a:srcRect l="21683" t="30694" b="34352"/>
          <a:stretch/>
        </p:blipFill>
        <p:spPr>
          <a:xfrm>
            <a:off x="1880949" y="2325856"/>
            <a:ext cx="9478224" cy="2379518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1627" y="4150387"/>
            <a:ext cx="1031789" cy="35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10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428367" y="453238"/>
            <a:ext cx="1134350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sz="2800"/>
          </a:p>
          <a:p>
            <a:endParaRPr lang="hu-HU" sz="2800"/>
          </a:p>
          <a:p>
            <a:endParaRPr lang="hu-HU" sz="2800"/>
          </a:p>
          <a:p>
            <a:endParaRPr lang="hu-HU" sz="2800"/>
          </a:p>
          <a:p>
            <a:endParaRPr lang="hu-HU" sz="2800"/>
          </a:p>
          <a:p>
            <a:endParaRPr lang="hu-HU" sz="2800"/>
          </a:p>
          <a:p>
            <a:endParaRPr lang="hu-HU" sz="2800"/>
          </a:p>
          <a:p>
            <a:endParaRPr lang="hu-HU" sz="280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/>
          <a:srcRect l="21683" t="30694" b="34352"/>
          <a:stretch/>
        </p:blipFill>
        <p:spPr>
          <a:xfrm>
            <a:off x="604083" y="453237"/>
            <a:ext cx="10171529" cy="255357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7913" y="2469604"/>
            <a:ext cx="1030313" cy="353599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604084" y="3130378"/>
            <a:ext cx="4357816" cy="36576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Fő kérdéseink</a:t>
            </a:r>
            <a:endParaRPr lang="hu-HU"/>
          </a:p>
          <a:p>
            <a:r>
              <a:rPr lang="hu-HU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/>
              <a:t>A</a:t>
            </a:r>
            <a:r>
              <a:rPr lang="en-US"/>
              <a:t>z elvileg bejárható útvonalak közül melyeken érdemes ingázni</a:t>
            </a:r>
            <a:r>
              <a:rPr lang="hu-HU"/>
              <a:t>?</a:t>
            </a:r>
          </a:p>
          <a:p>
            <a:endParaRPr lang="hu-HU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/>
              <a:t>J</a:t>
            </a:r>
            <a:r>
              <a:rPr lang="en-US"/>
              <a:t>avítható-e egy-egy </a:t>
            </a:r>
            <a:r>
              <a:rPr lang="hu-HU"/>
              <a:t>számlálókörzet </a:t>
            </a:r>
            <a:r>
              <a:rPr lang="en-US"/>
              <a:t>munkaerőpiaca ingázás útján?</a:t>
            </a:r>
            <a:endParaRPr lang="hu-HU"/>
          </a:p>
          <a:p>
            <a:endParaRPr lang="hu-HU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/>
              <a:t>Milyen befolyást gyakorolnak ezek a földrajzi adottságok az egyének és vállalatok munkaerőpiaci döntéseire?</a:t>
            </a:r>
            <a:endParaRPr lang="en-US"/>
          </a:p>
        </p:txBody>
      </p:sp>
      <p:sp>
        <p:nvSpPr>
          <p:cNvPr id="6" name="Téglalap 5"/>
          <p:cNvSpPr/>
          <p:nvPr/>
        </p:nvSpPr>
        <p:spPr>
          <a:xfrm>
            <a:off x="5185718" y="3130378"/>
            <a:ext cx="3150974" cy="36576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>
                <a:solidFill>
                  <a:schemeClr val="tx1"/>
                </a:solidFill>
              </a:rPr>
              <a:t>Az itt bemutatott számítások a segélyre és közmunkára jogosult sziráki munkanélküliek közlekedési lehetőségeire vonatkoznak 2011-ben! </a:t>
            </a:r>
            <a:endParaRPr lang="hu-HU" sz="2400" b="1">
              <a:solidFill>
                <a:schemeClr val="tx1"/>
              </a:solidFill>
            </a:endParaRPr>
          </a:p>
          <a:p>
            <a:endParaRPr lang="hu-HU">
              <a:solidFill>
                <a:schemeClr val="tx1"/>
              </a:solidFill>
            </a:endParaRPr>
          </a:p>
          <a:p>
            <a:pPr algn="ctr"/>
            <a:endParaRPr lang="en-US"/>
          </a:p>
        </p:txBody>
      </p:sp>
      <p:sp>
        <p:nvSpPr>
          <p:cNvPr id="7" name="Téglalap 6"/>
          <p:cNvSpPr/>
          <p:nvPr/>
        </p:nvSpPr>
        <p:spPr>
          <a:xfrm>
            <a:off x="8526162" y="3130378"/>
            <a:ext cx="3352800" cy="3657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/>
              <a:t>Az adatok „régiek”. A feltáruló összefüggések valószínűleg ma is érvényesek.</a:t>
            </a:r>
          </a:p>
        </p:txBody>
      </p:sp>
    </p:spTree>
    <p:extLst>
      <p:ext uri="{BB962C8B-B14F-4D97-AF65-F5344CB8AC3E}">
        <p14:creationId xmlns:p14="http://schemas.microsoft.com/office/powerpoint/2010/main" val="2698055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ép 14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300205" y="354228"/>
            <a:ext cx="6768228" cy="612895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Szövegdoboz 2"/>
          <p:cNvSpPr txBox="1"/>
          <p:nvPr/>
        </p:nvSpPr>
        <p:spPr>
          <a:xfrm>
            <a:off x="520499" y="371482"/>
            <a:ext cx="47797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200"/>
              <a:t>Hogyan számolunk (majd)?</a:t>
            </a:r>
          </a:p>
          <a:p>
            <a:pPr algn="ctr"/>
            <a:r>
              <a:rPr lang="hu-HU" sz="1600"/>
              <a:t>Példa: általános iskolát végzettek Szirák 003 körzetében</a:t>
            </a:r>
            <a:endParaRPr lang="en-US" sz="1600"/>
          </a:p>
        </p:txBody>
      </p:sp>
      <p:sp>
        <p:nvSpPr>
          <p:cNvPr id="5" name="Ellipszis 4"/>
          <p:cNvSpPr/>
          <p:nvPr/>
        </p:nvSpPr>
        <p:spPr>
          <a:xfrm>
            <a:off x="378941" y="1560352"/>
            <a:ext cx="2859209" cy="12326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/>
              <a:t>Általános iskolát végzett munkanélküliek Szirák 003 körzetében</a:t>
            </a:r>
            <a:endParaRPr lang="en-US" sz="1400"/>
          </a:p>
        </p:txBody>
      </p:sp>
      <p:sp>
        <p:nvSpPr>
          <p:cNvPr id="8" name="Ellipszis 7"/>
          <p:cNvSpPr/>
          <p:nvPr/>
        </p:nvSpPr>
        <p:spPr>
          <a:xfrm>
            <a:off x="6136947" y="2176675"/>
            <a:ext cx="3814361" cy="12157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/>
              <a:t>Általános iskolát végzettek számára elérhető üres munkahely Jobbágyi 006 körzetében</a:t>
            </a:r>
            <a:endParaRPr lang="en-US" sz="1400"/>
          </a:p>
        </p:txBody>
      </p:sp>
      <p:sp>
        <p:nvSpPr>
          <p:cNvPr id="9" name="Ív 8"/>
          <p:cNvSpPr/>
          <p:nvPr/>
        </p:nvSpPr>
        <p:spPr>
          <a:xfrm rot="487100">
            <a:off x="2706449" y="2480668"/>
            <a:ext cx="4266881" cy="360728"/>
          </a:xfrm>
          <a:prstGeom prst="arc">
            <a:avLst>
              <a:gd name="adj1" fmla="val 11024455"/>
              <a:gd name="adj2" fmla="val 21233520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zövegdoboz 9"/>
          <p:cNvSpPr txBox="1"/>
          <p:nvPr/>
        </p:nvSpPr>
        <p:spPr>
          <a:xfrm>
            <a:off x="1438712" y="2893539"/>
            <a:ext cx="3223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/>
              <a:t>Y = jövedelem munkanélküliként</a:t>
            </a:r>
            <a:endParaRPr lang="en-US"/>
          </a:p>
        </p:txBody>
      </p:sp>
      <p:sp>
        <p:nvSpPr>
          <p:cNvPr id="11" name="Szövegdoboz 10"/>
          <p:cNvSpPr txBox="1"/>
          <p:nvPr/>
        </p:nvSpPr>
        <p:spPr>
          <a:xfrm>
            <a:off x="4086973" y="1998166"/>
            <a:ext cx="1891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/>
              <a:t>C = utazási költség</a:t>
            </a:r>
            <a:endParaRPr lang="en-US"/>
          </a:p>
        </p:txBody>
      </p:sp>
      <p:sp>
        <p:nvSpPr>
          <p:cNvPr id="13" name="Szövegdoboz 12"/>
          <p:cNvSpPr txBox="1"/>
          <p:nvPr/>
        </p:nvSpPr>
        <p:spPr>
          <a:xfrm>
            <a:off x="7347170" y="3470551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/>
              <a:t>W = bér</a:t>
            </a:r>
            <a:endParaRPr lang="en-US"/>
          </a:p>
        </p:txBody>
      </p:sp>
      <p:sp>
        <p:nvSpPr>
          <p:cNvPr id="16" name="Téglalap 15"/>
          <p:cNvSpPr/>
          <p:nvPr/>
        </p:nvSpPr>
        <p:spPr>
          <a:xfrm>
            <a:off x="6136947" y="1303522"/>
            <a:ext cx="474521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/>
            <a:r>
              <a:rPr lang="hu-HU">
                <a:solidFill>
                  <a:schemeClr val="bg1">
                    <a:lumMod val="95000"/>
                  </a:schemeClr>
                </a:solidFill>
                <a:latin typeface="Engravers MT" panose="02090707080505020304" pitchFamily="18" charset="0"/>
              </a:rPr>
              <a:t>ÉRDEMES INGÁZNI, HA W–C &gt;Y</a:t>
            </a:r>
            <a:endParaRPr lang="en-US">
              <a:solidFill>
                <a:schemeClr val="bg1">
                  <a:lumMod val="95000"/>
                </a:schemeClr>
              </a:solidFill>
              <a:latin typeface="Engravers MT" panose="02090707080505020304" pitchFamily="18" charset="0"/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700214" y="4162976"/>
            <a:ext cx="10412627" cy="6013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u-HU"/>
              <a:t>Y = a segélynek és a közmunkás bérnek a közmunka-részvételi valószínűséggel súlyozott átlaga +  a fekete munkából származó jövedelem becsült értéke</a:t>
            </a:r>
          </a:p>
        </p:txBody>
      </p:sp>
      <p:sp>
        <p:nvSpPr>
          <p:cNvPr id="4" name="Téglalap 3"/>
          <p:cNvSpPr/>
          <p:nvPr/>
        </p:nvSpPr>
        <p:spPr>
          <a:xfrm>
            <a:off x="700213" y="5107454"/>
            <a:ext cx="10412627" cy="63442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u-HU"/>
              <a:t>C = közvetlen költség (dolgozói bérletár vagy kilométerfüggő gépjárműköltség) + időköltség (az utazási idő miatt elveszített háztartási munka értéke)</a:t>
            </a:r>
          </a:p>
        </p:txBody>
      </p:sp>
      <p:sp>
        <p:nvSpPr>
          <p:cNvPr id="17" name="Téglalap 16"/>
          <p:cNvSpPr/>
          <p:nvPr/>
        </p:nvSpPr>
        <p:spPr>
          <a:xfrm>
            <a:off x="700213" y="5981589"/>
            <a:ext cx="10412627" cy="63442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u-HU"/>
              <a:t>W = bér az adott vállalatnál/intézménynél, az adott foglalkozásban. Nagyrészt megfigyelt, kisebb részben becsült.</a:t>
            </a:r>
          </a:p>
        </p:txBody>
      </p:sp>
    </p:spTree>
    <p:extLst>
      <p:ext uri="{BB962C8B-B14F-4D97-AF65-F5344CB8AC3E}">
        <p14:creationId xmlns:p14="http://schemas.microsoft.com/office/powerpoint/2010/main" val="2581225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Kép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8845" y="325826"/>
            <a:ext cx="6773243" cy="6133108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367151" y="326465"/>
            <a:ext cx="47797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200"/>
              <a:t>Hogyan számolunk (majd)?</a:t>
            </a:r>
          </a:p>
          <a:p>
            <a:pPr algn="ctr"/>
            <a:r>
              <a:rPr lang="hu-HU" sz="1600"/>
              <a:t>Példa: általános iskolát végzettek Szirák 003 körzetében</a:t>
            </a:r>
            <a:endParaRPr lang="en-US" sz="1600"/>
          </a:p>
        </p:txBody>
      </p:sp>
      <p:sp>
        <p:nvSpPr>
          <p:cNvPr id="5" name="Ellipszis 4"/>
          <p:cNvSpPr/>
          <p:nvPr/>
        </p:nvSpPr>
        <p:spPr>
          <a:xfrm>
            <a:off x="1451295" y="1560352"/>
            <a:ext cx="1786856" cy="12326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/>
              <a:t>Szirák 003</a:t>
            </a:r>
            <a:endParaRPr lang="en-US"/>
          </a:p>
        </p:txBody>
      </p:sp>
      <p:sp>
        <p:nvSpPr>
          <p:cNvPr id="8" name="Ellipszis 7"/>
          <p:cNvSpPr/>
          <p:nvPr/>
        </p:nvSpPr>
        <p:spPr>
          <a:xfrm>
            <a:off x="6136947" y="2176675"/>
            <a:ext cx="2146183" cy="12157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/>
              <a:t>Üres munkahely Jobbágyi 006</a:t>
            </a:r>
            <a:endParaRPr lang="en-US"/>
          </a:p>
        </p:txBody>
      </p:sp>
      <p:sp>
        <p:nvSpPr>
          <p:cNvPr id="9" name="Ív 8"/>
          <p:cNvSpPr/>
          <p:nvPr/>
        </p:nvSpPr>
        <p:spPr>
          <a:xfrm rot="487100">
            <a:off x="2761372" y="2484565"/>
            <a:ext cx="4211681" cy="360728"/>
          </a:xfrm>
          <a:prstGeom prst="arc">
            <a:avLst>
              <a:gd name="adj1" fmla="val 11024455"/>
              <a:gd name="adj2" fmla="val 21233520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zövegdoboz 13"/>
          <p:cNvSpPr txBox="1"/>
          <p:nvPr/>
        </p:nvSpPr>
        <p:spPr>
          <a:xfrm>
            <a:off x="564633" y="4989539"/>
            <a:ext cx="109644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/>
              <a:t>Nem csak a szirákiak számára elérhető munkahelyeket (V) kell összeszámolni, hanem a versenytársakat is (U), akiknek szintén megéri ezekre a munkahelyekre ingázni!</a:t>
            </a:r>
          </a:p>
          <a:p>
            <a:endParaRPr lang="hu-HU" sz="2000"/>
          </a:p>
          <a:p>
            <a:r>
              <a:rPr lang="hu-HU" sz="2000"/>
              <a:t>Az így számított V/U hányados jó mérce a szirákiak munkaerőpiacának jellemzésére</a:t>
            </a:r>
            <a:endParaRPr lang="en-US" sz="2000"/>
          </a:p>
        </p:txBody>
      </p:sp>
      <p:cxnSp>
        <p:nvCxnSpPr>
          <p:cNvPr id="4" name="Egyenes összekötő 3"/>
          <p:cNvCxnSpPr/>
          <p:nvPr/>
        </p:nvCxnSpPr>
        <p:spPr>
          <a:xfrm flipH="1">
            <a:off x="7537622" y="996778"/>
            <a:ext cx="745508" cy="11922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zis 6"/>
          <p:cNvSpPr/>
          <p:nvPr/>
        </p:nvSpPr>
        <p:spPr>
          <a:xfrm>
            <a:off x="7825947" y="196649"/>
            <a:ext cx="1219200" cy="8591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/>
              <a:t>Pásztó</a:t>
            </a:r>
            <a:endParaRPr lang="en-US" sz="1200"/>
          </a:p>
        </p:txBody>
      </p:sp>
      <p:sp>
        <p:nvSpPr>
          <p:cNvPr id="15" name="Ellipszis 14"/>
          <p:cNvSpPr/>
          <p:nvPr/>
        </p:nvSpPr>
        <p:spPr>
          <a:xfrm>
            <a:off x="3661720" y="2948453"/>
            <a:ext cx="1169518" cy="5332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/>
              <a:t>Héhalom</a:t>
            </a:r>
            <a:endParaRPr lang="en-US" sz="1200"/>
          </a:p>
        </p:txBody>
      </p:sp>
      <p:cxnSp>
        <p:nvCxnSpPr>
          <p:cNvPr id="16" name="Egyenes összekötő 15"/>
          <p:cNvCxnSpPr>
            <a:stCxn id="15" idx="6"/>
          </p:cNvCxnSpPr>
          <p:nvPr/>
        </p:nvCxnSpPr>
        <p:spPr>
          <a:xfrm flipV="1">
            <a:off x="4831238" y="2948453"/>
            <a:ext cx="1363616" cy="2666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lipszis 17"/>
          <p:cNvSpPr/>
          <p:nvPr/>
        </p:nvSpPr>
        <p:spPr>
          <a:xfrm>
            <a:off x="9559060" y="2131632"/>
            <a:ext cx="634314" cy="5332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/>
              <a:t>Apc</a:t>
            </a:r>
            <a:endParaRPr lang="en-US" sz="1200"/>
          </a:p>
        </p:txBody>
      </p:sp>
      <p:cxnSp>
        <p:nvCxnSpPr>
          <p:cNvPr id="20" name="Egyenes összekötő 19"/>
          <p:cNvCxnSpPr>
            <a:stCxn id="18" idx="2"/>
          </p:cNvCxnSpPr>
          <p:nvPr/>
        </p:nvCxnSpPr>
        <p:spPr>
          <a:xfrm flipH="1">
            <a:off x="8283130" y="2398281"/>
            <a:ext cx="1275930" cy="2666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zövegdoboz 20"/>
          <p:cNvSpPr txBox="1"/>
          <p:nvPr/>
        </p:nvSpPr>
        <p:spPr>
          <a:xfrm>
            <a:off x="8283130" y="3147558"/>
            <a:ext cx="351275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2800"/>
              <a:t>és még sokan mások …</a:t>
            </a:r>
            <a:endParaRPr lang="en-US" sz="2800"/>
          </a:p>
        </p:txBody>
      </p:sp>
      <p:sp>
        <p:nvSpPr>
          <p:cNvPr id="23" name="Téglalap 22"/>
          <p:cNvSpPr/>
          <p:nvPr/>
        </p:nvSpPr>
        <p:spPr>
          <a:xfrm>
            <a:off x="564633" y="4367380"/>
            <a:ext cx="11018107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hu-HU" sz="2000" b="1"/>
              <a:t>Csakhogy, a jobbágyi munkahelyre más körzetek lakosai is ingázhatnak!</a:t>
            </a:r>
          </a:p>
        </p:txBody>
      </p:sp>
    </p:spTree>
    <p:extLst>
      <p:ext uri="{BB962C8B-B14F-4D97-AF65-F5344CB8AC3E}">
        <p14:creationId xmlns:p14="http://schemas.microsoft.com/office/powerpoint/2010/main" val="16422398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ép 14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300205" y="354228"/>
            <a:ext cx="6768228" cy="612895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Szövegdoboz 2"/>
          <p:cNvSpPr txBox="1"/>
          <p:nvPr/>
        </p:nvSpPr>
        <p:spPr>
          <a:xfrm>
            <a:off x="571604" y="371482"/>
            <a:ext cx="46774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200"/>
              <a:t>Hogyan számolunk (most)?</a:t>
            </a:r>
          </a:p>
          <a:p>
            <a:pPr algn="ctr"/>
            <a:r>
              <a:rPr lang="hu-HU" sz="1600"/>
              <a:t>  Példa: 0-8 oszályt végzettek Szirák 003 körzetében</a:t>
            </a:r>
            <a:endParaRPr lang="en-US" sz="1600"/>
          </a:p>
        </p:txBody>
      </p:sp>
      <p:sp>
        <p:nvSpPr>
          <p:cNvPr id="5" name="Ellipszis 4"/>
          <p:cNvSpPr/>
          <p:nvPr/>
        </p:nvSpPr>
        <p:spPr>
          <a:xfrm>
            <a:off x="378941" y="1560352"/>
            <a:ext cx="2859209" cy="12326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/>
              <a:t>Általános iskolát végzett munkanélküli Szirák 003 körzetében</a:t>
            </a:r>
            <a:endParaRPr lang="en-US" sz="1400"/>
          </a:p>
        </p:txBody>
      </p:sp>
      <p:sp>
        <p:nvSpPr>
          <p:cNvPr id="8" name="Ellipszis 7"/>
          <p:cNvSpPr/>
          <p:nvPr/>
        </p:nvSpPr>
        <p:spPr>
          <a:xfrm>
            <a:off x="6136947" y="2176675"/>
            <a:ext cx="3814361" cy="12157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/>
              <a:t>Általános iskolát végzettek számára elérhető üres munkahely Jobbágyi 006 körzetében</a:t>
            </a:r>
            <a:endParaRPr lang="en-US" sz="1400"/>
          </a:p>
        </p:txBody>
      </p:sp>
      <p:sp>
        <p:nvSpPr>
          <p:cNvPr id="9" name="Ív 8"/>
          <p:cNvSpPr/>
          <p:nvPr/>
        </p:nvSpPr>
        <p:spPr>
          <a:xfrm rot="487100">
            <a:off x="2706449" y="2480668"/>
            <a:ext cx="4266881" cy="360728"/>
          </a:xfrm>
          <a:prstGeom prst="arc">
            <a:avLst>
              <a:gd name="adj1" fmla="val 11024455"/>
              <a:gd name="adj2" fmla="val 21233520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zövegdoboz 9"/>
          <p:cNvSpPr txBox="1"/>
          <p:nvPr/>
        </p:nvSpPr>
        <p:spPr>
          <a:xfrm>
            <a:off x="465710" y="2932007"/>
            <a:ext cx="4318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/>
              <a:t>Y = jövedelem munkanélküliként = 25 142 Ft</a:t>
            </a:r>
          </a:p>
          <a:p>
            <a:r>
              <a:rPr lang="hu-HU" sz="1000"/>
              <a:t>Csak a segélyt és a közmunkás bért vesszük figyelembe</a:t>
            </a:r>
            <a:endParaRPr lang="en-US" sz="1000"/>
          </a:p>
        </p:txBody>
      </p:sp>
      <p:sp>
        <p:nvSpPr>
          <p:cNvPr id="11" name="Szövegdoboz 10"/>
          <p:cNvSpPr txBox="1"/>
          <p:nvPr/>
        </p:nvSpPr>
        <p:spPr>
          <a:xfrm>
            <a:off x="3299960" y="1523719"/>
            <a:ext cx="31681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/>
              <a:t>C = utazási költség = 17 843 Ft</a:t>
            </a:r>
          </a:p>
          <a:p>
            <a:r>
              <a:rPr lang="hu-HU" sz="1000"/>
              <a:t>Tömegközlekedéssel a közvetlen költség 9758 Ft, az utazási idő minimálbéren felértékelve 7297 Ft</a:t>
            </a:r>
          </a:p>
          <a:p>
            <a:endParaRPr lang="en-US"/>
          </a:p>
        </p:txBody>
      </p:sp>
      <p:sp>
        <p:nvSpPr>
          <p:cNvPr id="13" name="Szövegdoboz 12"/>
          <p:cNvSpPr txBox="1"/>
          <p:nvPr/>
        </p:nvSpPr>
        <p:spPr>
          <a:xfrm>
            <a:off x="6778759" y="3470057"/>
            <a:ext cx="345286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/>
              <a:t>W =  nettó minimálbér = 60 600 Ft,</a:t>
            </a:r>
          </a:p>
          <a:p>
            <a:r>
              <a:rPr lang="hu-HU"/>
              <a:t>vagy átlagbér = 66 736 Ft</a:t>
            </a:r>
          </a:p>
        </p:txBody>
      </p:sp>
      <p:sp>
        <p:nvSpPr>
          <p:cNvPr id="16" name="Téglalap 15"/>
          <p:cNvSpPr/>
          <p:nvPr/>
        </p:nvSpPr>
        <p:spPr>
          <a:xfrm>
            <a:off x="465710" y="4430779"/>
            <a:ext cx="11289685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hu-HU">
                <a:solidFill>
                  <a:srgbClr val="002060"/>
                </a:solidFill>
                <a:latin typeface="Engravers MT" panose="02090707080505020304" pitchFamily="18" charset="0"/>
              </a:rPr>
              <a:t>ÉRDEMES INGÁZNI, HA W–C &gt;Y – Jobbágyiba például még minimálbérért is megérheti</a:t>
            </a:r>
            <a:endParaRPr lang="en-US">
              <a:solidFill>
                <a:srgbClr val="002060"/>
              </a:solidFill>
              <a:latin typeface="Engravers MT" panose="02090707080505020304" pitchFamily="18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465710" y="5537020"/>
            <a:ext cx="108777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/>
              <a:t>A vállalati-intézményi adatok behelyezése folyamatban van. Ugyancsak most dolgozunk az utazással elveszített idő pontosabb felmérésén, az iskolai végzettség és a foglalkozások közötti kapcsolatok feltárásán, valamint a nem regisztrált munkából származó jövedelem becslésén.</a:t>
            </a:r>
            <a:endParaRPr lang="en-US" sz="2000"/>
          </a:p>
        </p:txBody>
      </p:sp>
      <p:cxnSp>
        <p:nvCxnSpPr>
          <p:cNvPr id="6" name="Egyenes összekötő 5"/>
          <p:cNvCxnSpPr/>
          <p:nvPr/>
        </p:nvCxnSpPr>
        <p:spPr>
          <a:xfrm flipV="1">
            <a:off x="576648" y="5389822"/>
            <a:ext cx="6639697" cy="1647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16375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3877</TotalTime>
  <Words>2124</Words>
  <Application>Microsoft Office PowerPoint</Application>
  <PresentationFormat>Szélesvásznú</PresentationFormat>
  <Paragraphs>269</Paragraphs>
  <Slides>33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33</vt:i4>
      </vt:variant>
    </vt:vector>
  </HeadingPairs>
  <TitlesOfParts>
    <vt:vector size="40" baseType="lpstr">
      <vt:lpstr>Arial</vt:lpstr>
      <vt:lpstr>Berlin Sans FB Demi</vt:lpstr>
      <vt:lpstr>Calibri</vt:lpstr>
      <vt:lpstr>Calibri Light</vt:lpstr>
      <vt:lpstr>Courier New</vt:lpstr>
      <vt:lpstr>Engravers MT</vt:lpstr>
      <vt:lpstr>Office-téma</vt:lpstr>
      <vt:lpstr>GEO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Köllő János</dc:creator>
  <cp:lastModifiedBy>Vincze Dorina</cp:lastModifiedBy>
  <cp:revision>113</cp:revision>
  <dcterms:created xsi:type="dcterms:W3CDTF">2016-10-15T16:12:39Z</dcterms:created>
  <dcterms:modified xsi:type="dcterms:W3CDTF">2021-05-20T11:50:53Z</dcterms:modified>
</cp:coreProperties>
</file>